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4" r:id="rId4"/>
    <p:sldId id="265" r:id="rId5"/>
    <p:sldId id="266" r:id="rId6"/>
    <p:sldId id="263" r:id="rId7"/>
    <p:sldId id="267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476"/>
    <a:srgbClr val="FFDBB7"/>
    <a:srgbClr val="FEBAF6"/>
    <a:srgbClr val="7F2547"/>
    <a:srgbClr val="FD9DC8"/>
    <a:srgbClr val="CCFFFF"/>
    <a:srgbClr val="006600"/>
    <a:srgbClr val="13C776"/>
    <a:srgbClr val="400246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50" y="157918"/>
            <a:ext cx="4050794" cy="203132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DBB7"/>
                </a:solidFill>
                <a:latin typeface="Arial Black" pitchFamily="34" charset="0"/>
              </a:rPr>
              <a:t>Есть имена, как солнце! Имена</a:t>
            </a:r>
          </a:p>
          <a:p>
            <a:endParaRPr lang="ru-RU" sz="1400" b="1" i="1" dirty="0">
              <a:solidFill>
                <a:srgbClr val="FFDBB7"/>
              </a:solidFill>
              <a:latin typeface="Arial Black" pitchFamily="34" charset="0"/>
            </a:endParaRPr>
          </a:p>
          <a:p>
            <a:r>
              <a:rPr lang="ru-RU" sz="1400" b="1" i="1" dirty="0">
                <a:solidFill>
                  <a:srgbClr val="FFDBB7"/>
                </a:solidFill>
                <a:latin typeface="Arial Black" pitchFamily="34" charset="0"/>
              </a:rPr>
              <a:t>Как музыка! Как яблоня в расцвете!</a:t>
            </a:r>
          </a:p>
          <a:p>
            <a:endParaRPr lang="ru-RU" sz="1400" b="1" i="1" dirty="0">
              <a:solidFill>
                <a:srgbClr val="FFDBB7"/>
              </a:solidFill>
              <a:latin typeface="Arial Black" pitchFamily="34" charset="0"/>
            </a:endParaRPr>
          </a:p>
          <a:p>
            <a:r>
              <a:rPr lang="ru-RU" sz="1400" b="1" i="1" dirty="0">
                <a:solidFill>
                  <a:srgbClr val="FFDBB7"/>
                </a:solidFill>
                <a:latin typeface="Arial Black" pitchFamily="34" charset="0"/>
              </a:rPr>
              <a:t>Я говорю о Пушкине: поэте,</a:t>
            </a:r>
          </a:p>
          <a:p>
            <a:endParaRPr lang="ru-RU" sz="1400" b="1" i="1" dirty="0">
              <a:solidFill>
                <a:srgbClr val="FFDBB7"/>
              </a:solidFill>
              <a:latin typeface="Arial Black" pitchFamily="34" charset="0"/>
            </a:endParaRPr>
          </a:p>
          <a:p>
            <a:r>
              <a:rPr lang="ru-RU" sz="1400" b="1" i="1" dirty="0">
                <a:solidFill>
                  <a:srgbClr val="FFDBB7"/>
                </a:solidFill>
                <a:latin typeface="Arial Black" pitchFamily="34" charset="0"/>
              </a:rPr>
              <a:t>Действительном, в любые времена!</a:t>
            </a:r>
          </a:p>
          <a:p>
            <a:endParaRPr lang="ru-RU" sz="1400" b="1" i="1" dirty="0">
              <a:solidFill>
                <a:srgbClr val="FFDBB7"/>
              </a:solidFill>
              <a:latin typeface="Arial Black" pitchFamily="34" charset="0"/>
            </a:endParaRPr>
          </a:p>
          <a:p>
            <a:r>
              <a:rPr lang="ru-RU" sz="1400" b="1" i="1" dirty="0">
                <a:solidFill>
                  <a:srgbClr val="FFDBB7"/>
                </a:solidFill>
                <a:latin typeface="Arial Black" pitchFamily="34" charset="0"/>
              </a:rPr>
              <a:t>Игорь Северянин.</a:t>
            </a:r>
          </a:p>
        </p:txBody>
      </p:sp>
    </p:spTree>
    <p:extLst>
      <p:ext uri="{BB962C8B-B14F-4D97-AF65-F5344CB8AC3E}">
        <p14:creationId xmlns:p14="http://schemas.microsoft.com/office/powerpoint/2010/main" val="25118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3Саша-Саша-победи..-45Е435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15" y="2708723"/>
            <a:ext cx="4028386" cy="29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200800" cy="2308324"/>
          </a:xfrm>
          <a:prstGeom prst="rect">
            <a:avLst/>
          </a:prstGeom>
          <a:noFill/>
          <a:effectLst>
            <a:outerShdw blurRad="50800" dist="76200" dir="8160000" algn="b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D9D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ЕЩЕ НЕМНОГО 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FD9D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FD9D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ПУШКИНЕ</a:t>
            </a:r>
            <a:endParaRPr lang="ru-RU" sz="4800" b="1" cap="none" spc="0" dirty="0">
              <a:ln w="1905"/>
              <a:solidFill>
                <a:srgbClr val="FD9D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558080"/>
            <a:ext cx="2916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Автор:  </a:t>
            </a:r>
            <a:r>
              <a:rPr lang="ru-RU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Корсун</a:t>
            </a: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И.В. </a:t>
            </a:r>
            <a:endPara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Специалист </a:t>
            </a: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ИБРЦ ГБОУ ИРО </a:t>
            </a:r>
            <a:endPara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Краснодарского </a:t>
            </a: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края</a:t>
            </a:r>
          </a:p>
        </p:txBody>
      </p:sp>
      <p:pic>
        <p:nvPicPr>
          <p:cNvPr id="4100" name="Picture 4" descr="C:\Users\Александр\Desktop\вмпвама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29200"/>
            <a:ext cx="1656184" cy="12453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Александр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07" y="-880040"/>
            <a:ext cx="4215318" cy="8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014" y="1166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Хозяйкой светской и свободной</a:t>
            </a:r>
          </a:p>
          <a:p>
            <a:r>
              <a:rPr lang="ru-RU" sz="1600" b="1" i="1" dirty="0">
                <a:solidFill>
                  <a:srgbClr val="FF0000"/>
                </a:solidFill>
              </a:rPr>
              <a:t>Был принят слог простонародный</a:t>
            </a:r>
          </a:p>
          <a:p>
            <a:r>
              <a:rPr lang="ru-RU" sz="1600" b="1" i="1" dirty="0">
                <a:solidFill>
                  <a:srgbClr val="FF0000"/>
                </a:solidFill>
              </a:rPr>
              <a:t>И не пугал ее ушей</a:t>
            </a:r>
          </a:p>
          <a:p>
            <a:r>
              <a:rPr lang="ru-RU" sz="1600" b="1" i="1" dirty="0">
                <a:solidFill>
                  <a:srgbClr val="FF0000"/>
                </a:solidFill>
              </a:rPr>
              <a:t>Живою странностью своей</a:t>
            </a:r>
            <a:r>
              <a:rPr lang="ru-RU" sz="1600" b="1" i="1" dirty="0" smtClean="0">
                <a:solidFill>
                  <a:srgbClr val="FF0000"/>
                </a:solidFill>
              </a:rPr>
              <a:t>…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886" y="1195081"/>
            <a:ext cx="250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</a:t>
            </a:r>
            <a:r>
              <a:rPr lang="ru-RU" sz="1200" i="1" dirty="0" smtClean="0"/>
              <a:t>В </a:t>
            </a:r>
            <a:r>
              <a:rPr lang="ru-RU" sz="1200" i="1" dirty="0"/>
              <a:t>черновиках к «Евгению </a:t>
            </a:r>
            <a:r>
              <a:rPr lang="ru-RU" sz="1200" i="1" dirty="0" smtClean="0"/>
              <a:t>Онегину)</a:t>
            </a:r>
            <a:endParaRPr lang="ru-RU" sz="1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6570" y="116632"/>
            <a:ext cx="3724096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Словарь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языка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Пушкина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2682" y="3301824"/>
            <a:ext cx="4234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«Словарь </a:t>
            </a:r>
            <a:r>
              <a:rPr lang="ru-RU" b="1" dirty="0"/>
              <a:t>языка Пушкина» содержит комментированный алфавитный перечень всех слов, использованных А. С. Пушкиным в своих произведениях.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Словарь </a:t>
            </a:r>
            <a:r>
              <a:rPr lang="ru-RU" b="1" dirty="0"/>
              <a:t>разработан на основе текстов, зафиксированных в большом академическом собрании сочинений и включает в себя свыше 21 000 слов.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604" y="1614240"/>
            <a:ext cx="6851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истории развития русского литературного национального языка выдающаяся роль принадлежит </a:t>
            </a:r>
            <a:r>
              <a:rPr lang="ru-RU" b="1" dirty="0" err="1" smtClean="0"/>
              <a:t>А.С.Пушкину</a:t>
            </a:r>
            <a:r>
              <a:rPr lang="ru-RU" b="1" dirty="0" smtClean="0"/>
              <a:t>. </a:t>
            </a:r>
            <a:r>
              <a:rPr lang="ru-RU" b="1" dirty="0"/>
              <a:t>Огромное значение Пушкина в истории русского литературного языка было ясно еще при его жизни наиболее чутким и дальновидным его современникам, например, таким, как Белинский и Гоголь</a:t>
            </a:r>
          </a:p>
        </p:txBody>
      </p:sp>
      <p:pic>
        <p:nvPicPr>
          <p:cNvPr id="5124" name="Picture 4" descr="C:\Users\Александр\Desktop\websiteplanet-qr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4" y="3377672"/>
            <a:ext cx="2498035" cy="24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891" y="5861206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 Black" pitchFamily="34" charset="0"/>
              </a:rPr>
              <a:t>Здесь подробнее</a:t>
            </a:r>
          </a:p>
        </p:txBody>
      </p:sp>
    </p:spTree>
    <p:extLst>
      <p:ext uri="{BB962C8B-B14F-4D97-AF65-F5344CB8AC3E}">
        <p14:creationId xmlns:p14="http://schemas.microsoft.com/office/powerpoint/2010/main" val="22977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Александр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4" y="-902270"/>
            <a:ext cx="4215318" cy="8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Быть можно дельным человеком, 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и </a:t>
            </a:r>
            <a:r>
              <a:rPr lang="ru-RU" b="1" i="1" dirty="0">
                <a:solidFill>
                  <a:srgbClr val="FF0000"/>
                </a:solidFill>
              </a:rPr>
              <a:t>думать о красе ногтей!</a:t>
            </a:r>
          </a:p>
          <a:p>
            <a:r>
              <a:rPr lang="ru-RU" sz="1200" i="1" dirty="0" smtClean="0"/>
              <a:t>(</a:t>
            </a:r>
            <a:r>
              <a:rPr lang="ru-RU" sz="1200" i="1" dirty="0"/>
              <a:t>из романа в стихах "Евгений Онегин")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1132" y="542583"/>
            <a:ext cx="4349808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Особые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приметы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Пушкина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447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1132" y="2901137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Алкоголь</a:t>
            </a:r>
            <a:r>
              <a:rPr lang="ru-RU" b="1" dirty="0"/>
              <a:t> </a:t>
            </a:r>
            <a:r>
              <a:rPr lang="ru-RU" dirty="0" smtClean="0"/>
              <a:t>(</a:t>
            </a:r>
            <a:r>
              <a:rPr lang="ru-RU" sz="1400" dirty="0" smtClean="0"/>
              <a:t>любил «жжёнка</a:t>
            </a:r>
            <a:r>
              <a:rPr lang="ru-RU" sz="1400" dirty="0"/>
              <a:t>» (пунш</a:t>
            </a:r>
            <a:r>
              <a:rPr lang="ru-RU" b="1" dirty="0" smtClean="0"/>
              <a:t>)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Бакенбарды.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Бокс.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Цилиндр.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Трость.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Маникюр.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Талисман.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Смех.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Фрак.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Галстук.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Еда. </a:t>
            </a:r>
            <a:r>
              <a:rPr lang="ru-RU" sz="1400" dirty="0"/>
              <a:t>С</a:t>
            </a:r>
            <a:r>
              <a:rPr lang="ru-RU" sz="1400" dirty="0" smtClean="0"/>
              <a:t>реди </a:t>
            </a:r>
            <a:r>
              <a:rPr lang="ru-RU" sz="1400" dirty="0"/>
              <a:t>любимых блюд </a:t>
            </a:r>
            <a:r>
              <a:rPr lang="ru-RU" sz="1400" dirty="0" smtClean="0"/>
              <a:t> чаще </a:t>
            </a:r>
            <a:r>
              <a:rPr lang="ru-RU" sz="1400" dirty="0"/>
              <a:t>всего упоминается печеный картофель. </a:t>
            </a:r>
            <a:r>
              <a:rPr lang="ru-RU" sz="1400" dirty="0" smtClean="0"/>
              <a:t>Любил </a:t>
            </a:r>
            <a:r>
              <a:rPr lang="ru-RU" sz="1400" dirty="0"/>
              <a:t>чай и пил его помногу</a:t>
            </a:r>
          </a:p>
          <a:p>
            <a:endParaRPr lang="ru-RU" sz="1400" dirty="0"/>
          </a:p>
        </p:txBody>
      </p:sp>
      <p:pic>
        <p:nvPicPr>
          <p:cNvPr id="6146" name="Picture 2" descr="C:\Users\Александр\Desktop\websiteplanet-q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8" y="3429000"/>
            <a:ext cx="2708356" cy="27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343" y="1700808"/>
            <a:ext cx="684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Пушкин метко стрелял из пистолета, искусно фехтовал, занимался верховой ездой. </a:t>
            </a:r>
            <a:r>
              <a:rPr lang="ru-RU" b="1" dirty="0" smtClean="0"/>
              <a:t>По </a:t>
            </a:r>
            <a:r>
              <a:rPr lang="ru-RU" b="1" dirty="0"/>
              <a:t>утрам он принимал холодную ванну, а в зимнее время обтирал тело снегом. </a:t>
            </a:r>
            <a:endParaRPr lang="ru-RU" b="1" dirty="0" smtClean="0"/>
          </a:p>
          <a:p>
            <a:r>
              <a:rPr lang="ru-RU" b="1" dirty="0" smtClean="0"/>
              <a:t>Поэт </a:t>
            </a:r>
            <a:r>
              <a:rPr lang="ru-RU" b="1" dirty="0"/>
              <a:t>любил ходить пешком и работать в саду. </a:t>
            </a:r>
            <a:r>
              <a:rPr lang="ru-RU" b="1" dirty="0" smtClean="0"/>
              <a:t> И еще кое - что…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956" y="612537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 Black" pitchFamily="34" charset="0"/>
              </a:rPr>
              <a:t>Здесь подробнее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4745" y="3281221"/>
            <a:ext cx="259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84476"/>
                </a:solidFill>
              </a:rPr>
              <a:t>У Пушкина был тайный браслет</a:t>
            </a:r>
          </a:p>
        </p:txBody>
      </p:sp>
      <p:pic>
        <p:nvPicPr>
          <p:cNvPr id="6149" name="Picture 5" descr="C:\Users\Александр\Desktop\websiteplanet-qr (8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16" y="3700673"/>
            <a:ext cx="2031891" cy="20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Александр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880040"/>
            <a:ext cx="4215318" cy="8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84476"/>
                </a:solidFill>
              </a:rPr>
              <a:t>Мы все учились понемногу</a:t>
            </a:r>
          </a:p>
          <a:p>
            <a:r>
              <a:rPr lang="ru-RU" b="1" i="1" dirty="0">
                <a:solidFill>
                  <a:srgbClr val="C84476"/>
                </a:solidFill>
              </a:rPr>
              <a:t>Чему-нибудь и как-нибудь.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из романа в стихах "Евгений Онегин")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962" y="1268760"/>
            <a:ext cx="711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Проверим, насколько </a:t>
            </a:r>
            <a:r>
              <a:rPr lang="ru-RU" b="1" dirty="0" smtClean="0"/>
              <a:t>близок и знаком  </a:t>
            </a:r>
            <a:r>
              <a:rPr lang="ru-RU" b="1" dirty="0"/>
              <a:t>вам </a:t>
            </a:r>
            <a:r>
              <a:rPr lang="ru-RU" b="1" dirty="0" smtClean="0"/>
              <a:t>поэт</a:t>
            </a:r>
            <a:r>
              <a:rPr lang="ru-RU" b="1" dirty="0"/>
              <a:t>, и так ли много о нем рассказывали на уроках </a:t>
            </a:r>
            <a:r>
              <a:rPr lang="ru-RU" b="1" dirty="0" smtClean="0"/>
              <a:t>литературы.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0648"/>
            <a:ext cx="6480719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Тесты «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Пушкин»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447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4540" y="2560211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Тест. Что можно увидеть в черновиках поэта? </a:t>
            </a:r>
            <a:endParaRPr lang="ru-RU" b="1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Александр\Desktop\websiteplanet-qr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3" y="1946506"/>
            <a:ext cx="1587594" cy="15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808" y="5541997"/>
            <a:ext cx="6002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Тест: Хорошо ли ты знаешь биографию </a:t>
            </a:r>
            <a:r>
              <a:rPr lang="ru-RU" b="1" dirty="0" smtClean="0"/>
              <a:t>А. С. Пушкина</a:t>
            </a:r>
            <a:endParaRPr lang="ru-RU" b="1" dirty="0"/>
          </a:p>
        </p:txBody>
      </p:sp>
      <p:pic>
        <p:nvPicPr>
          <p:cNvPr id="7172" name="Picture 4" descr="C:\Users\Александр\Desktop\websiteplanet-q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797152"/>
            <a:ext cx="1741925" cy="17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759" y="3874740"/>
            <a:ext cx="756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Тест</a:t>
            </a:r>
            <a:r>
              <a:rPr lang="ru-RU" b="1" dirty="0"/>
              <a:t>: Назови произведение </a:t>
            </a:r>
            <a:r>
              <a:rPr lang="ru-RU" b="1" dirty="0" smtClean="0"/>
              <a:t>                             </a:t>
            </a:r>
            <a:r>
              <a:rPr lang="ru-RU" b="1" dirty="0" smtClean="0"/>
              <a:t> А.С</a:t>
            </a:r>
            <a:r>
              <a:rPr lang="ru-RU" b="1" dirty="0"/>
              <a:t>. Пушкина по рисунку </a:t>
            </a:r>
          </a:p>
        </p:txBody>
      </p:sp>
      <p:pic>
        <p:nvPicPr>
          <p:cNvPr id="1027" name="Picture 3" descr="C:\Users\Александр\Desktop\websiteplanet-q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19" y="3083761"/>
            <a:ext cx="1951290" cy="19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84476"/>
                </a:solidFill>
              </a:rPr>
              <a:t>Я пишу для себя, а печатаю для денег.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из письма П.А. Вяземскому, 8 марта 1824 г.)</a:t>
            </a:r>
          </a:p>
        </p:txBody>
      </p:sp>
      <p:pic>
        <p:nvPicPr>
          <p:cNvPr id="4" name="Picture 12" descr="C:\Users\Александр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891480"/>
            <a:ext cx="4215318" cy="8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258406"/>
            <a:ext cx="4752527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ДЕНЬГИ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Пушкин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447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3572" y="1556792"/>
            <a:ext cx="4470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Первую </a:t>
            </a:r>
            <a:r>
              <a:rPr lang="ru-RU" b="1" dirty="0"/>
              <a:t>известную финансовую операцию Пушкин совершил, когда ему было всего 12 лет. Будущий поэт отправлялся в поездку из Москвы в Санкт-Петербург для поступления в Царскосельский </a:t>
            </a:r>
            <a:r>
              <a:rPr lang="ru-RU" b="1" dirty="0" smtClean="0"/>
              <a:t>лицей.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900" y="3501008"/>
            <a:ext cx="69556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повести «Станционный смотритель» упоминается пятак серебром. Во время путешествия по России с Пушкиным приключилась «история с кошельком. Еще за одно путешествие, на этот раз по </a:t>
            </a:r>
            <a:r>
              <a:rPr lang="ru-RU" b="1" dirty="0" smtClean="0"/>
              <a:t>воде</a:t>
            </a:r>
            <a:r>
              <a:rPr lang="ru-RU" b="1" dirty="0"/>
              <a:t>.. Но, об этом </a:t>
            </a:r>
            <a:r>
              <a:rPr lang="ru-RU" b="1" dirty="0" smtClean="0"/>
              <a:t>….</a:t>
            </a: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344" y="1253162"/>
            <a:ext cx="6883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Финансы часто фигурировали и в произведениях писателя, и в его личных историях. Какие они — деньги Пушкина? </a:t>
            </a:r>
          </a:p>
          <a:p>
            <a:endParaRPr lang="ru-RU" dirty="0"/>
          </a:p>
        </p:txBody>
      </p:sp>
      <p:pic>
        <p:nvPicPr>
          <p:cNvPr id="3074" name="Picture 2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60" y="4437112"/>
            <a:ext cx="2091980" cy="20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4" y="1521366"/>
            <a:ext cx="2329556" cy="23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8594" y="4832696"/>
            <a:ext cx="3263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…. и </a:t>
            </a:r>
            <a:r>
              <a:rPr lang="ru-RU" b="1" dirty="0"/>
              <a:t>о других </a:t>
            </a:r>
            <a:r>
              <a:rPr lang="ru-RU" b="1" dirty="0" smtClean="0"/>
              <a:t>финансовых        </a:t>
            </a:r>
          </a:p>
          <a:p>
            <a:r>
              <a:rPr lang="ru-RU" b="1" dirty="0" smtClean="0"/>
              <a:t>              приключениях </a:t>
            </a:r>
            <a:r>
              <a:rPr lang="ru-RU" b="1" dirty="0"/>
              <a:t>поэта </a:t>
            </a:r>
            <a:endParaRPr lang="ru-RU" b="1" dirty="0" smtClean="0"/>
          </a:p>
          <a:p>
            <a:r>
              <a:rPr lang="ru-RU" b="1" dirty="0" smtClean="0"/>
              <a:t>         можно  прочитать здесь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26507" y="6505124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 Black" pitchFamily="34" charset="0"/>
              </a:rPr>
              <a:t>Здесь подробнее</a:t>
            </a:r>
          </a:p>
        </p:txBody>
      </p:sp>
    </p:spTree>
    <p:extLst>
      <p:ext uri="{BB962C8B-B14F-4D97-AF65-F5344CB8AC3E}">
        <p14:creationId xmlns:p14="http://schemas.microsoft.com/office/powerpoint/2010/main" val="6389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Александр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891480"/>
            <a:ext cx="4215318" cy="8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457357"/>
            <a:ext cx="4752527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7 правил пикапа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447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 Пушкина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447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54150" y="4990085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 Black" pitchFamily="34" charset="0"/>
              </a:rPr>
              <a:t>Здесь подробнее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485" y="1599819"/>
            <a:ext cx="701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Донжуанский </a:t>
            </a:r>
            <a:r>
              <a:rPr lang="ru-RU" b="1" dirty="0"/>
              <a:t>список Александра Сергеевича Пушкина насчитывал 113 женщин — это те, в кого поэт умудрился </a:t>
            </a:r>
            <a:r>
              <a:rPr lang="ru-RU" b="1" dirty="0" smtClean="0"/>
              <a:t>влюбиться. </a:t>
            </a:r>
            <a:r>
              <a:rPr lang="ru-RU" b="1" dirty="0"/>
              <a:t>Представляем вам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ru-RU" b="1" dirty="0"/>
              <a:t>правил соблазнения, которых придерживался Александр Сергеевич. Мужчины, вам стоит поучиться у </a:t>
            </a:r>
            <a:r>
              <a:rPr lang="ru-RU" b="1" dirty="0" smtClean="0"/>
              <a:t>него!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77" y="251919"/>
            <a:ext cx="3322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84476"/>
                </a:solidFill>
              </a:rPr>
              <a:t>Чем меньше женщину мы любим, </a:t>
            </a:r>
            <a:endParaRPr lang="ru-RU" sz="1600" b="1" i="1" dirty="0" smtClean="0">
              <a:solidFill>
                <a:srgbClr val="C84476"/>
              </a:solidFill>
            </a:endParaRPr>
          </a:p>
          <a:p>
            <a:r>
              <a:rPr lang="ru-RU" sz="1600" b="1" i="1" dirty="0" smtClean="0">
                <a:solidFill>
                  <a:srgbClr val="C84476"/>
                </a:solidFill>
              </a:rPr>
              <a:t>Тем </a:t>
            </a:r>
            <a:r>
              <a:rPr lang="ru-RU" sz="1600" b="1" i="1" dirty="0">
                <a:solidFill>
                  <a:srgbClr val="C84476"/>
                </a:solidFill>
              </a:rPr>
              <a:t>легче нравимся мы ей </a:t>
            </a:r>
            <a:endParaRPr lang="ru-RU" sz="1600" b="1" i="1" dirty="0" smtClean="0">
              <a:solidFill>
                <a:srgbClr val="C84476"/>
              </a:solidFill>
            </a:endParaRPr>
          </a:p>
          <a:p>
            <a:r>
              <a:rPr lang="ru-RU" sz="1600" b="1" i="1" dirty="0" smtClean="0">
                <a:solidFill>
                  <a:srgbClr val="C84476"/>
                </a:solidFill>
              </a:rPr>
              <a:t>И </a:t>
            </a:r>
            <a:r>
              <a:rPr lang="ru-RU" sz="1600" b="1" i="1" dirty="0">
                <a:solidFill>
                  <a:srgbClr val="C84476"/>
                </a:solidFill>
              </a:rPr>
              <a:t>тем ее вернее губим Средь обольстительных сетей.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272506"/>
            <a:ext cx="1438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Александр Пушкин</a:t>
            </a:r>
          </a:p>
        </p:txBody>
      </p:sp>
      <p:pic>
        <p:nvPicPr>
          <p:cNvPr id="8194" name="Picture 2" descr="C:\Users\Александр\Desktop\websiteplanet-qr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0" y="3645024"/>
            <a:ext cx="2693523" cy="26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74067" y="5199036"/>
            <a:ext cx="307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</a:t>
            </a:r>
            <a:r>
              <a:rPr lang="ru-RU" b="1" dirty="0" smtClean="0">
                <a:solidFill>
                  <a:srgbClr val="FF0000"/>
                </a:solidFill>
              </a:rPr>
              <a:t>. Не </a:t>
            </a:r>
            <a:r>
              <a:rPr lang="ru-RU" b="1" dirty="0">
                <a:solidFill>
                  <a:srgbClr val="FF0000"/>
                </a:solidFill>
              </a:rPr>
              <a:t>бойтесь получить отказ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74067" y="4622453"/>
            <a:ext cx="461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r>
              <a:rPr lang="ru-RU" b="1" dirty="0" smtClean="0">
                <a:solidFill>
                  <a:srgbClr val="FF0000"/>
                </a:solidFill>
              </a:rPr>
              <a:t>. В </a:t>
            </a:r>
            <a:r>
              <a:rPr lang="ru-RU" b="1" dirty="0">
                <a:solidFill>
                  <a:srgbClr val="FF0000"/>
                </a:solidFill>
              </a:rPr>
              <a:t>любой непонятной ситуации — целуйте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485" y="2800148"/>
            <a:ext cx="7170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Задира и романтик: </a:t>
            </a:r>
            <a:r>
              <a:rPr lang="ru-RU" b="1" dirty="0" smtClean="0"/>
              <a:t>Александр Пушкин!  Платил </a:t>
            </a:r>
            <a:r>
              <a:rPr lang="ru-RU" b="1" dirty="0"/>
              <a:t>по долгам оскорбительными стихами и слыл любимцем </a:t>
            </a:r>
            <a:r>
              <a:rPr lang="ru-RU" b="1" dirty="0" smtClean="0"/>
              <a:t>женщин.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3476195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Историк, хулиган и </a:t>
            </a:r>
            <a:r>
              <a:rPr lang="ru-RU" b="1" dirty="0" smtClean="0"/>
              <a:t>творец. Писал </a:t>
            </a:r>
          </a:p>
          <a:p>
            <a:r>
              <a:rPr lang="ru-RU" b="1" dirty="0" smtClean="0"/>
              <a:t>колючие эпиграммы.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64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Александр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34" y="-820428"/>
            <a:ext cx="4215318" cy="8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40370" y="404664"/>
            <a:ext cx="4752527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447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5 забавных историй из жизни поэта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935" y="1778677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Пушкин и прозрачные панталоны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3130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84476"/>
                </a:solidFill>
              </a:rPr>
              <a:t>Простим горячке юных лет </a:t>
            </a:r>
            <a:endParaRPr lang="ru-RU" b="1" i="1" dirty="0" smtClean="0">
              <a:solidFill>
                <a:srgbClr val="C84476"/>
              </a:solidFill>
            </a:endParaRPr>
          </a:p>
          <a:p>
            <a:r>
              <a:rPr lang="ru-RU" b="1" i="1" dirty="0" smtClean="0">
                <a:solidFill>
                  <a:srgbClr val="C84476"/>
                </a:solidFill>
              </a:rPr>
              <a:t>И </a:t>
            </a:r>
            <a:r>
              <a:rPr lang="ru-RU" b="1" i="1" dirty="0">
                <a:solidFill>
                  <a:srgbClr val="C84476"/>
                </a:solidFill>
              </a:rPr>
              <a:t>юный жар и юный бред.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10325"/>
            <a:ext cx="2291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(из романа в стихах "Евгений Онегин")</a:t>
            </a:r>
          </a:p>
        </p:txBody>
      </p:sp>
      <p:pic>
        <p:nvPicPr>
          <p:cNvPr id="2061" name="Picture 13" descr="C:\Users\Александр\Desktop\websiteplanet-q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3" y="4327356"/>
            <a:ext cx="2081610" cy="20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795200">
            <a:off x="2383905" y="5974274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Пушкин и парик</a:t>
            </a:r>
          </a:p>
        </p:txBody>
      </p:sp>
      <p:sp>
        <p:nvSpPr>
          <p:cNvPr id="10" name="Прямоугольник 9"/>
          <p:cNvSpPr/>
          <p:nvPr/>
        </p:nvSpPr>
        <p:spPr>
          <a:xfrm rot="20905236">
            <a:off x="2318276" y="4537197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Пушкин в Кишинёве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201804">
            <a:off x="2483664" y="4942728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Пушкин и поклонники</a:t>
            </a:r>
          </a:p>
        </p:txBody>
      </p:sp>
      <p:sp>
        <p:nvSpPr>
          <p:cNvPr id="12" name="Прямоугольник 11"/>
          <p:cNvSpPr/>
          <p:nvPr/>
        </p:nvSpPr>
        <p:spPr>
          <a:xfrm rot="326687">
            <a:off x="2483719" y="5503805"/>
            <a:ext cx="1918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Пушкин на дуэли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59" y="6408966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 Black" pitchFamily="34" charset="0"/>
              </a:rPr>
              <a:t>Здесь подробнее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952" y="2169141"/>
            <a:ext cx="6929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Это было летом, в самую жаркую пору. Собрались гости, явился и Пушкин, и с первых же минут своего появления привел все общество в большое замешательство необыкновенною эксцентричностью своего костюма: он был в кисейных панталонах, прозрачных, без всякого исподнего белья. Жена губернатора, г-жа </a:t>
            </a:r>
            <a:r>
              <a:rPr lang="ru-RU" sz="1600" i="1" dirty="0" err="1"/>
              <a:t>Шемиот</a:t>
            </a:r>
            <a:r>
              <a:rPr lang="ru-RU" sz="1600" i="1" dirty="0"/>
              <a:t>, чрезвычайно близорукая, одна не замечала этой странности. </a:t>
            </a:r>
            <a:r>
              <a:rPr lang="ru-RU" sz="1600" dirty="0" smtClean="0"/>
              <a:t>….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15069" y="3680140"/>
            <a:ext cx="29536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Викентий </a:t>
            </a:r>
            <a:r>
              <a:rPr lang="ru-RU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Вересаев</a:t>
            </a:r>
          </a:p>
          <a:p>
            <a:pPr algn="ctr"/>
            <a:r>
              <a:rPr lang="ru-RU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(1867 — 1945) 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algn="ctr"/>
            <a:r>
              <a:rPr lang="ru-RU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русский </a:t>
            </a:r>
            <a:r>
              <a:rPr lang="ru-RU" sz="1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писатель, литературовед и переводчик. </a:t>
            </a:r>
            <a:endParaRPr lang="ru-RU" sz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Одними </a:t>
            </a:r>
            <a:r>
              <a:rPr lang="ru-RU" sz="1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самых известных его произведений стали документальные книги </a:t>
            </a:r>
            <a:r>
              <a:rPr lang="ru-RU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 Пушкине </a:t>
            </a:r>
            <a:endParaRPr lang="ru-RU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63" name="Picture 15" descr="C:\Users\Александр\Desktop\kisspng-portable-network-graphi-54-5b8114df0e7469.789546351535186143059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34" y="4603118"/>
            <a:ext cx="1031891" cy="10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66881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ИСТОЧНИКИ:</a:t>
            </a:r>
            <a:r>
              <a:rPr lang="ru-RU" dirty="0" smtClean="0"/>
              <a:t> </a:t>
            </a:r>
            <a:endParaRPr lang="ru-RU" sz="1400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МЕЖДУ СТРОК:  ДЕНЬГИ ПУШКИНА . — Текст : электронный // Музей Банка России : [сайт]. — URL: https://museum.cbr.ru/photostory/mezhdu-strok-dengi-pushkina/?story=19150 (дата обращения: 12.06.2024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Проценко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В. А.С. Пушкин и русский язык / В. Проценко. — Текст : электронный // Свято-Троицкий собор : [сайт]. — URL: https://trsobor.ru/a-s-pushkin-i-russkij-yazyk/ (дата обращения: 12.06.2024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Хорошо ли ты знаешь биографию Александра Пушкина . — Текст : электронный // Комсомольская правда : [сайт]. — URL: https://www.pskov.kp.ru/daily/26538.7/3554832/ (дата обращения: 12.06.2024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Тест. Что можно увидеть в черновиках поэта?. — Текст : электронный // Культура РФ : [сайт]. — URL: https://www.culture.ru/materials/115049/test-chto-mozhno-uvidet-v-chernovikakh-poeta (дата обращения: 12.06.2024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Тест: Назови произведение А.С. Пушкина по рисунку. — Текст : электронный // Конт : [сайт]. — URL:  https://cont.ws/@NCh-Stranger/1845013 (дата обращения: 12.06.2024).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Не)обычный Пушкин: 5 забавных историй из жизни поэта Из книг Викентия Вересаева «Пушкин в жизни» и «Спутники Пушкина». — Текст : электронный // eksmo.ru : [сайт]. — URL: https://eksmo.ru/articles/neobychnyy-pushkin-5-zabavnykh-istoriy-iz-zhizni-poeta-ID4378756/ (дата обращения: 12.06.2024).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правил пикапа от Александра Пушкина Ай да Пушкин!. — Текст : электронный // eksmo.ru : [сайт]. — URL: https://eksmo.ru/articles/7-pravil-pikapa-ot-aleksandra-pushkina-ID6657781/ (дата обращения:).12.06.2024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Особые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приметы Александра Пушкина.. — Текст : электронный // dzen.ru : [сайт]. — URL: https://dzen.ru/a/YnphEGsgokeR3FoK (дата обращения: 12.06.2024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Словарь языка Пушкина в четырех томах. — Текст : электронный //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Pushkin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: [сайт]. — URL: https://pushkin-digital.ru/node/453 (дата обращения: 12.06.2024).</a:t>
            </a:r>
          </a:p>
        </p:txBody>
      </p:sp>
    </p:spTree>
    <p:extLst>
      <p:ext uri="{BB962C8B-B14F-4D97-AF65-F5344CB8AC3E}">
        <p14:creationId xmlns:p14="http://schemas.microsoft.com/office/powerpoint/2010/main" val="36901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1029</Words>
  <Application>Microsoft Office PowerPoint</Application>
  <PresentationFormat>Экран (4:3)</PresentationFormat>
  <Paragraphs>119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ИРИНА</cp:lastModifiedBy>
  <cp:revision>100</cp:revision>
  <dcterms:created xsi:type="dcterms:W3CDTF">2024-06-12T07:46:11Z</dcterms:created>
  <dcterms:modified xsi:type="dcterms:W3CDTF">2024-06-12T22:05:49Z</dcterms:modified>
</cp:coreProperties>
</file>