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207"/>
    <a:srgbClr val="9D4B07"/>
    <a:srgbClr val="BC5908"/>
    <a:srgbClr val="642F04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1636596299_1-papik-pro-p-risunki-pushkina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918" cy="51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1" y="5013176"/>
            <a:ext cx="293904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</a:t>
            </a: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1824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г.)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0836" y="908720"/>
            <a:ext cx="5400600" cy="240065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200 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лет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поэме</a:t>
            </a:r>
          </a:p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</a:t>
            </a:r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 С. Пушкина</a:t>
            </a:r>
            <a:r>
              <a:rPr lang="ru-RU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endParaRPr lang="ru-RU" sz="5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789040"/>
            <a:ext cx="4523219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86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</a:t>
            </a:r>
            <a:r>
              <a:rPr lang="ru-RU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Цыганы</a:t>
            </a: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» </a:t>
            </a:r>
            <a:endParaRPr lang="ru-RU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ксандр\Desktop\пушкин\pushkinskiy-proekt_5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47" y="2303906"/>
            <a:ext cx="3131071" cy="20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39249"/>
            <a:ext cx="676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D4B07"/>
                </a:solidFill>
              </a:rPr>
              <a:t>Теперь вы </a:t>
            </a:r>
            <a:r>
              <a:rPr lang="ru-RU" sz="2400" b="1" dirty="0">
                <a:solidFill>
                  <a:srgbClr val="9D4B07"/>
                </a:solidFill>
              </a:rPr>
              <a:t>можете </a:t>
            </a:r>
            <a:r>
              <a:rPr lang="ru-RU" sz="2400" b="1" dirty="0" smtClean="0">
                <a:solidFill>
                  <a:srgbClr val="9D4B07"/>
                </a:solidFill>
              </a:rPr>
              <a:t>посмотреть</a:t>
            </a:r>
          </a:p>
        </p:txBody>
      </p:sp>
      <p:pic>
        <p:nvPicPr>
          <p:cNvPr id="10242" name="Picture 2" descr="C:\Users\Александр\Desktop\websiteplanet-qr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26680"/>
            <a:ext cx="2420307" cy="24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02437" y="1452972"/>
            <a:ext cx="2903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Буктрейлер</a:t>
            </a:r>
            <a:endParaRPr lang="ru-RU" sz="2400" b="1" dirty="0">
              <a:solidFill>
                <a:srgbClr val="9D4B0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9417" y="5026688"/>
            <a:ext cx="1952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Алеко (1953)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фильм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Александр\Desktop\websiteplanet-qr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" y="3645024"/>
            <a:ext cx="2597659" cy="25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андр\Desktop\пушкин\1677542818_papik-pro-p-tsigani-pushkin-illyustratsii-k-proizveden-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58" y="3972538"/>
            <a:ext cx="3419017" cy="256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андр\Desktop\уаувауквпаку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5" y="626644"/>
            <a:ext cx="3335815" cy="254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\Desktop\пушкин\2024-god-pushkina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328592" cy="2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6307" y="1438279"/>
            <a:ext cx="134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350" y="2297707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Анализ поэмы «</a:t>
            </a:r>
            <a:r>
              <a:rPr lang="ru-RU" sz="1400" dirty="0" err="1"/>
              <a:t>Цыганы</a:t>
            </a:r>
            <a:r>
              <a:rPr lang="ru-RU" sz="1400" dirty="0"/>
              <a:t>» Пушкина: суть, смысл, идея . — Текст : электронный // LITERATURUS.RU  : [сайт]. — URL: https://www.literaturus.ru/2018/04/analiz-pojema-cygany-pushkin-sut-smysl-ideja.html (дата обращения: 12.06.2024).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История о том, как Пушкин жил в таборе, влюбился в цыганку и написал о ней поэму.. — Текст : электронный // dzen.ru : [сайт]. — URL: https://dzen.ru/a/YMd4SCuLFlicJo_U (дата обращения: 12.06.2024).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Книга "</a:t>
            </a:r>
            <a:r>
              <a:rPr lang="ru-RU" sz="1400" dirty="0" err="1"/>
              <a:t>Цыганы</a:t>
            </a:r>
            <a:r>
              <a:rPr lang="ru-RU" sz="1400" dirty="0"/>
              <a:t>" - </a:t>
            </a:r>
            <a:r>
              <a:rPr lang="ru-RU" sz="1400" dirty="0" err="1"/>
              <a:t>А.С.Пушкин</a:t>
            </a:r>
            <a:r>
              <a:rPr lang="ru-RU" sz="1400" dirty="0"/>
              <a:t>. Отзыв: Книга "</a:t>
            </a:r>
            <a:r>
              <a:rPr lang="ru-RU" sz="1400" dirty="0" err="1"/>
              <a:t>Цыганы</a:t>
            </a:r>
            <a:r>
              <a:rPr lang="ru-RU" sz="1400" dirty="0"/>
              <a:t>" - </a:t>
            </a:r>
            <a:r>
              <a:rPr lang="ru-RU" sz="1400" dirty="0" err="1"/>
              <a:t>А.С.Пушкин</a:t>
            </a:r>
            <a:r>
              <a:rPr lang="ru-RU" sz="1400" dirty="0"/>
              <a:t> - Любовь, измена и трагичный финал. . — Текст : электронный // </a:t>
            </a:r>
            <a:r>
              <a:rPr lang="ru-RU" sz="1400" dirty="0" err="1"/>
              <a:t>Отзовик</a:t>
            </a:r>
            <a:r>
              <a:rPr lang="ru-RU" sz="1400" dirty="0"/>
              <a:t> : [сайт]. — URL: https://otzovik.com/review_4033767.html (дата обращения: 12.06.2024).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Кушниренко, В. 120 переводов «Цыган» звучит на 55 языках народов мира   / В. Кушниренко. — Текст : электронный // Блокнот : [сайт]. — URL: https://bloknot-moldova.ru/news/viktor-kushnirenko-120-perevodov-tsygan-zvuchit-na-1713730 (дата обращения: 12.06.2024).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Пушкин А. С. «</a:t>
            </a:r>
            <a:r>
              <a:rPr lang="ru-RU" sz="1400" dirty="0" err="1"/>
              <a:t>Цыганы</a:t>
            </a:r>
            <a:r>
              <a:rPr lang="ru-RU" sz="1400" dirty="0"/>
              <a:t>». — Текст : электронный // </a:t>
            </a:r>
            <a:r>
              <a:rPr lang="ru-RU" sz="1400" dirty="0" err="1"/>
              <a:t>Фоксворд</a:t>
            </a:r>
            <a:r>
              <a:rPr lang="ru-RU" sz="1400" dirty="0"/>
              <a:t> : [сайт]. — URL: https://foxford.ru/wiki/literatura/pushkin-cygany?utm_referrer=https%3A%2F%2Fwww.google.com%2F (дата обращения: 12.06.2024).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</a:t>
            </a:r>
            <a:r>
              <a:rPr lang="ru-RU" sz="1400" dirty="0" err="1"/>
              <a:t>Цыганы</a:t>
            </a:r>
            <a:r>
              <a:rPr lang="ru-RU" sz="1400" dirty="0"/>
              <a:t> шумною толпой…» — 195 лет поэме А.С. Пушкина «</a:t>
            </a:r>
            <a:r>
              <a:rPr lang="ru-RU" sz="1400" dirty="0" err="1"/>
              <a:t>Цыганы</a:t>
            </a:r>
            <a:r>
              <a:rPr lang="ru-RU" sz="1400" dirty="0"/>
              <a:t>» (1824). — Текст : электронный // </a:t>
            </a:r>
            <a:r>
              <a:rPr lang="ru-RU" sz="1400" dirty="0" err="1"/>
              <a:t>bibliotecamironcostin</a:t>
            </a:r>
            <a:r>
              <a:rPr lang="ru-RU" sz="1400" dirty="0"/>
              <a:t> : [сайт]. — URL: </a:t>
            </a:r>
            <a:r>
              <a:rPr lang="en-US" sz="1400" dirty="0"/>
              <a:t>https://bibliotecamironcostin.wordpress.com/ </a:t>
            </a:r>
            <a:r>
              <a:rPr lang="ru-RU" sz="1400" dirty="0" smtClean="0"/>
              <a:t>(</a:t>
            </a:r>
            <a:r>
              <a:rPr lang="ru-RU" sz="1400" dirty="0"/>
              <a:t>дата обращения: 12.06.2024</a:t>
            </a:r>
            <a:r>
              <a:rPr lang="ru-RU" sz="1400" dirty="0"/>
              <a:t>).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Шеваров</a:t>
            </a:r>
            <a:r>
              <a:rPr lang="ru-RU" sz="1400" dirty="0"/>
              <a:t>, Д. 200 лет назад, в августе 1823 года, Пушкин навсегда влюбился в солнечный город у Черного моря / Д. </a:t>
            </a:r>
            <a:r>
              <a:rPr lang="ru-RU" sz="1400" dirty="0" err="1"/>
              <a:t>Шеваров</a:t>
            </a:r>
            <a:r>
              <a:rPr lang="ru-RU" sz="1400" dirty="0"/>
              <a:t>. — Текст : электронный // rg.ru  : [сайт]. — URL: https://rg.ru/2023/08/09/itak-ia-zhil-togda-v-odesse.html (дата обращения: 12.06.2024).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52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5" y="260648"/>
            <a:ext cx="6953378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BC5908">
                <a:alpha val="8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Виртуальная выставка</a:t>
            </a:r>
          </a:p>
          <a:p>
            <a:pPr algn="ctr"/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юбилею поэмы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3045"/>
            <a:ext cx="2478320" cy="33645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88" y="332656"/>
            <a:ext cx="4967031" cy="528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1104" y="54626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Автор </a:t>
            </a:r>
            <a:r>
              <a:rPr lang="ru-RU" b="1" dirty="0" err="1"/>
              <a:t>Корсун</a:t>
            </a:r>
            <a:r>
              <a:rPr lang="ru-RU" b="1" dirty="0"/>
              <a:t> И.В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Специалист </a:t>
            </a:r>
            <a:r>
              <a:rPr lang="ru-RU" b="1" dirty="0" smtClean="0"/>
              <a:t>ИБРЦ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ГБОУ 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088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ександр\Desktop\scale_1200 ппкавмпка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6" y="1772817"/>
            <a:ext cx="9260080" cy="51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42F04"/>
                </a:solidFill>
              </a:rPr>
              <a:t>Какая все-таки бывает разной любовь, и чего только ради нее не сделаешь.  </a:t>
            </a:r>
            <a:r>
              <a:rPr lang="ru-RU" sz="2000" b="1" dirty="0" smtClean="0">
                <a:solidFill>
                  <a:srgbClr val="642F04"/>
                </a:solidFill>
              </a:rPr>
              <a:t>И </a:t>
            </a:r>
            <a:r>
              <a:rPr lang="ru-RU" sz="2000" b="1" dirty="0">
                <a:solidFill>
                  <a:srgbClr val="642F04"/>
                </a:solidFill>
              </a:rPr>
              <a:t>некоторые люди готовы для того, чтобы быть вместе с любимым человеком отказаться от всех благ цивилизации и кочевать с диким и свободолюбивым народом.  </a:t>
            </a:r>
            <a:r>
              <a:rPr lang="ru-RU" sz="2000" b="1" dirty="0" smtClean="0">
                <a:solidFill>
                  <a:srgbClr val="642F04"/>
                </a:solidFill>
              </a:rPr>
              <a:t>Но </a:t>
            </a:r>
            <a:r>
              <a:rPr lang="ru-RU" sz="2000" b="1" dirty="0">
                <a:solidFill>
                  <a:srgbClr val="642F04"/>
                </a:solidFill>
              </a:rPr>
              <a:t>у другого народа оказываются совершенно другие взгляды на жизнь, нравы и обычаи, и нам бывает их порою не понять. </a:t>
            </a:r>
            <a:endParaRPr lang="ru-RU" sz="2000" b="1" dirty="0" smtClean="0">
              <a:solidFill>
                <a:srgbClr val="642F04"/>
              </a:solidFill>
            </a:endParaRPr>
          </a:p>
          <a:p>
            <a:endParaRPr lang="ru-RU" sz="2000" b="1" dirty="0">
              <a:solidFill>
                <a:srgbClr val="642F04"/>
              </a:solidFill>
            </a:endParaRPr>
          </a:p>
          <a:p>
            <a:r>
              <a:rPr lang="ru-RU" sz="2000" b="1" dirty="0" smtClean="0">
                <a:solidFill>
                  <a:srgbClr val="642F04"/>
                </a:solidFill>
              </a:rPr>
              <a:t>И </a:t>
            </a:r>
            <a:r>
              <a:rPr lang="ru-RU" sz="2000" b="1" dirty="0">
                <a:solidFill>
                  <a:srgbClr val="642F04"/>
                </a:solidFill>
              </a:rPr>
              <a:t>все это отлично прослеживается </a:t>
            </a:r>
            <a:endParaRPr lang="ru-RU" sz="2000" b="1" dirty="0" smtClean="0">
              <a:solidFill>
                <a:srgbClr val="642F04"/>
              </a:solidFill>
            </a:endParaRPr>
          </a:p>
          <a:p>
            <a:r>
              <a:rPr lang="ru-RU" sz="2000" b="1" dirty="0" smtClean="0">
                <a:solidFill>
                  <a:srgbClr val="642F04"/>
                </a:solidFill>
              </a:rPr>
              <a:t>в </a:t>
            </a:r>
            <a:r>
              <a:rPr lang="ru-RU" sz="2000" b="1" dirty="0">
                <a:solidFill>
                  <a:srgbClr val="642F04"/>
                </a:solidFill>
              </a:rPr>
              <a:t>известнейшем произведении </a:t>
            </a:r>
            <a:r>
              <a:rPr lang="ru-RU" sz="2000" b="1" dirty="0" smtClean="0">
                <a:solidFill>
                  <a:srgbClr val="642F04"/>
                </a:solidFill>
              </a:rPr>
              <a:t>–</a:t>
            </a:r>
          </a:p>
          <a:p>
            <a:r>
              <a:rPr lang="ru-RU" sz="2000" b="1" dirty="0" smtClean="0">
                <a:solidFill>
                  <a:srgbClr val="642F04"/>
                </a:solidFill>
              </a:rPr>
              <a:t>поэме </a:t>
            </a:r>
            <a:r>
              <a:rPr lang="ru-RU" sz="2000" b="1" dirty="0">
                <a:solidFill>
                  <a:srgbClr val="642F04"/>
                </a:solidFill>
              </a:rPr>
              <a:t>на восточную тему </a:t>
            </a:r>
            <a:endParaRPr lang="ru-RU" sz="2000" b="1" dirty="0" smtClean="0">
              <a:solidFill>
                <a:srgbClr val="642F04"/>
              </a:solidFill>
            </a:endParaRPr>
          </a:p>
          <a:p>
            <a:r>
              <a:rPr lang="ru-RU" sz="2000" b="1" dirty="0" smtClean="0">
                <a:solidFill>
                  <a:srgbClr val="642F04"/>
                </a:solidFill>
              </a:rPr>
              <a:t>под </a:t>
            </a:r>
            <a:r>
              <a:rPr lang="ru-RU" sz="2000" b="1" dirty="0">
                <a:solidFill>
                  <a:srgbClr val="642F04"/>
                </a:solidFill>
              </a:rPr>
              <a:t>названием "</a:t>
            </a:r>
            <a:r>
              <a:rPr lang="ru-RU" sz="2000" b="1" dirty="0" err="1">
                <a:solidFill>
                  <a:srgbClr val="642F04"/>
                </a:solidFill>
              </a:rPr>
              <a:t>Цыганы</a:t>
            </a:r>
            <a:r>
              <a:rPr lang="ru-RU" sz="2000" b="1" dirty="0">
                <a:solidFill>
                  <a:srgbClr val="642F04"/>
                </a:solidFill>
              </a:rPr>
              <a:t>" </a:t>
            </a:r>
            <a:endParaRPr lang="ru-RU" sz="2000" b="1" dirty="0" smtClean="0">
              <a:solidFill>
                <a:srgbClr val="642F04"/>
              </a:solidFill>
            </a:endParaRPr>
          </a:p>
          <a:p>
            <a:r>
              <a:rPr lang="ru-RU" sz="2000" b="1" dirty="0" smtClean="0">
                <a:solidFill>
                  <a:srgbClr val="642F04"/>
                </a:solidFill>
              </a:rPr>
              <a:t>великого </a:t>
            </a:r>
            <a:r>
              <a:rPr lang="ru-RU" sz="2000" b="1" dirty="0">
                <a:solidFill>
                  <a:srgbClr val="642F04"/>
                </a:solidFill>
              </a:rPr>
              <a:t>русского писателя  </a:t>
            </a:r>
            <a:endParaRPr lang="ru-RU" sz="2000" b="1" dirty="0" smtClean="0">
              <a:solidFill>
                <a:srgbClr val="642F04"/>
              </a:solidFill>
            </a:endParaRPr>
          </a:p>
          <a:p>
            <a:r>
              <a:rPr lang="ru-RU" sz="2000" b="1" dirty="0" smtClean="0">
                <a:solidFill>
                  <a:srgbClr val="642F04"/>
                </a:solidFill>
              </a:rPr>
              <a:t>Александра </a:t>
            </a:r>
            <a:r>
              <a:rPr lang="ru-RU" sz="2000" b="1" dirty="0">
                <a:solidFill>
                  <a:srgbClr val="642F04"/>
                </a:solidFill>
              </a:rPr>
              <a:t>Сергеевича Пушкина</a:t>
            </a:r>
            <a:r>
              <a:rPr lang="ru-RU" sz="2400" b="1" dirty="0">
                <a:solidFill>
                  <a:srgbClr val="642F04"/>
                </a:solidFill>
                <a:latin typeface="Gabriola" pitchFamily="82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37112"/>
            <a:ext cx="2934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центре повествования — молодой герой Алеко, сбежавший из города и присоединившийся к цыганскому табору. </a:t>
            </a:r>
          </a:p>
        </p:txBody>
      </p:sp>
    </p:spTree>
    <p:extLst>
      <p:ext uri="{BB962C8B-B14F-4D97-AF65-F5344CB8AC3E}">
        <p14:creationId xmlns:p14="http://schemas.microsoft.com/office/powerpoint/2010/main" val="24499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283" y="129429"/>
            <a:ext cx="8835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  Поэма </a:t>
            </a:r>
            <a:r>
              <a:rPr lang="ru-RU" b="1" dirty="0"/>
              <a:t>начинается со строк </a:t>
            </a:r>
            <a:r>
              <a:rPr lang="ru-RU" b="1" dirty="0" smtClean="0"/>
              <a:t>                                                                        Что </a:t>
            </a:r>
            <a:r>
              <a:rPr lang="ru-RU" b="1" dirty="0"/>
              <a:t>это за место </a:t>
            </a:r>
            <a:r>
              <a:rPr lang="ru-RU" b="1" dirty="0" smtClean="0"/>
              <a:t>и </a:t>
            </a:r>
            <a:r>
              <a:rPr lang="ru-RU" b="1" dirty="0"/>
              <a:t>где оно находится? </a:t>
            </a:r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098" name="Picture 2" descr="C:\Users\Александр\Desktop\папимапи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" y="2952426"/>
            <a:ext cx="9130258" cy="42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129429"/>
            <a:ext cx="345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AD5207"/>
                </a:solidFill>
                <a:latin typeface="Monotype Corsiva" pitchFamily="66" charset="0"/>
              </a:rPr>
              <a:t>Цыганы</a:t>
            </a:r>
            <a:r>
              <a:rPr lang="ru-RU" sz="2400" b="1" dirty="0">
                <a:solidFill>
                  <a:srgbClr val="AD5207"/>
                </a:solidFill>
                <a:latin typeface="Monotype Corsiva" pitchFamily="66" charset="0"/>
              </a:rPr>
              <a:t> шумною </a:t>
            </a:r>
            <a:r>
              <a:rPr lang="ru-RU" sz="2400" b="1" dirty="0" smtClean="0">
                <a:solidFill>
                  <a:srgbClr val="AD5207"/>
                </a:solidFill>
                <a:latin typeface="Monotype Corsiva" pitchFamily="66" charset="0"/>
              </a:rPr>
              <a:t>толпой</a:t>
            </a:r>
            <a:endParaRPr lang="ru-RU" sz="2400" b="1" dirty="0">
              <a:solidFill>
                <a:srgbClr val="AD5207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rgbClr val="AD5207"/>
                </a:solidFill>
                <a:latin typeface="Monotype Corsiva" pitchFamily="66" charset="0"/>
              </a:rPr>
              <a:t>По Бессарабии </a:t>
            </a:r>
            <a:r>
              <a:rPr lang="ru-RU" sz="2400" b="1" dirty="0" smtClean="0">
                <a:solidFill>
                  <a:srgbClr val="AD5207"/>
                </a:solidFill>
                <a:latin typeface="Monotype Corsiva" pitchFamily="66" charset="0"/>
              </a:rPr>
              <a:t>кочуют</a:t>
            </a:r>
            <a:r>
              <a:rPr lang="ru-RU" sz="2400" b="1" dirty="0" smtClean="0">
                <a:solidFill>
                  <a:srgbClr val="BC5908"/>
                </a:solidFill>
                <a:latin typeface="Monotype Corsiva" pitchFamily="66" charset="0"/>
              </a:rPr>
              <a:t>…</a:t>
            </a:r>
            <a:endParaRPr lang="ru-RU" sz="2400" b="1" dirty="0">
              <a:solidFill>
                <a:srgbClr val="BC5908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Александр\Desktop\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" y="983218"/>
            <a:ext cx="1550385" cy="266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71096" y="960426"/>
            <a:ext cx="7572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Бессарабия </a:t>
            </a:r>
            <a:r>
              <a:rPr lang="ru-RU" b="1" dirty="0"/>
              <a:t>— историческая область в Молдове и Украине между реками Прут и Днестр. Когда-то эта территория принадлежала Российской империи.  </a:t>
            </a:r>
            <a:r>
              <a:rPr lang="ru-RU" b="1" dirty="0" smtClean="0"/>
              <a:t>Пушкин </a:t>
            </a:r>
            <a:r>
              <a:rPr lang="ru-RU" b="1" dirty="0"/>
              <a:t>прожил в Бессарабии около трёх лет: на юг он был сослан за оду «Вольность». Поэт жил в Кишинёве (ныне столица Молдовы), а затем в Одессе. «Южные поэмы» создавались под впечатлением от этих мест. </a:t>
            </a:r>
            <a:endParaRPr lang="ru-RU" b="1" dirty="0" smtClean="0"/>
          </a:p>
          <a:p>
            <a:r>
              <a:rPr lang="ru-RU" sz="1200" b="1" dirty="0"/>
              <a:t>	</a:t>
            </a:r>
            <a:endParaRPr lang="ru-RU" sz="1200" b="1" dirty="0" smtClean="0"/>
          </a:p>
          <a:p>
            <a:r>
              <a:rPr lang="ru-RU" b="1" dirty="0" smtClean="0"/>
              <a:t>Существует </a:t>
            </a:r>
            <a:r>
              <a:rPr lang="ru-RU" b="1" dirty="0"/>
              <a:t>легенда о том, что сам Пушкин прожил несколько дней в цыганском таборе и именно так познакомился с бытом и нравами этого народа. </a:t>
            </a:r>
            <a:r>
              <a:rPr lang="ru-RU" b="1" dirty="0" smtClean="0"/>
              <a:t>связанный </a:t>
            </a:r>
            <a:r>
              <a:rPr lang="ru-RU" b="1" dirty="0"/>
              <a:t>с реальностью. 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876" y="3645024"/>
            <a:ext cx="883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Никаких достоверных источников, подтверждающих это, нет. </a:t>
            </a:r>
            <a:r>
              <a:rPr lang="ru-RU" b="1" dirty="0" smtClean="0"/>
              <a:t> Поэт </a:t>
            </a:r>
            <a:r>
              <a:rPr lang="ru-RU" b="1" dirty="0"/>
              <a:t>создаёт вымышленный художественный образ, лишь отдалённо связанный с реальностью.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92" y="260648"/>
            <a:ext cx="875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Смысл</a:t>
            </a:r>
            <a:r>
              <a:rPr lang="ru-RU" b="1" dirty="0"/>
              <a:t> этого произведения в том, что смена внешней обстановки не может изменить человека внутренне, он останется сыном своего народа и того общества, которое его воспитало. ..Сама по себе свобода не обеспечивает </a:t>
            </a:r>
            <a:r>
              <a:rPr lang="ru-RU" b="1" dirty="0" smtClean="0"/>
              <a:t>счастья </a:t>
            </a:r>
            <a:r>
              <a:rPr lang="ru-RU" b="1" dirty="0"/>
              <a:t>— вот что хочет сказать Пушкин в поэме «</a:t>
            </a:r>
            <a:r>
              <a:rPr lang="ru-RU" b="1" dirty="0" err="1"/>
              <a:t>Цыганы</a:t>
            </a:r>
            <a:r>
              <a:rPr lang="ru-RU" b="1" dirty="0"/>
              <a:t>»... Пушкин обнаружил удивительную глубину, ясность и проницательность мысли, когда именно такими чертами рисует общество, где царит полная, ничем не ограниченная свобода для действия его членов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3" name="Picture 1" descr="C:\Users\Александр\Desktop\websiteplanet-qr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0" y="40050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андр\Desktop\пушкин\pushkinskiy-proekt_5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337" y="1971546"/>
            <a:ext cx="3131071" cy="20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5792" y="5589047"/>
            <a:ext cx="1204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Аудиокнига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164" y="2144152"/>
            <a:ext cx="8710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AD5207"/>
                </a:solidFill>
              </a:rPr>
              <a:t>….И табор </a:t>
            </a:r>
            <a:r>
              <a:rPr lang="ru-RU" i="1" dirty="0">
                <a:solidFill>
                  <a:srgbClr val="AD5207"/>
                </a:solidFill>
              </a:rPr>
              <a:t>скоро снялся с места и скрылся в степной дали. </a:t>
            </a:r>
            <a:endParaRPr lang="ru-RU" i="1" dirty="0" smtClean="0">
              <a:solidFill>
                <a:srgbClr val="AD5207"/>
              </a:solidFill>
            </a:endParaRPr>
          </a:p>
          <a:p>
            <a:pPr algn="ctr"/>
            <a:r>
              <a:rPr lang="ru-RU" i="1" dirty="0" smtClean="0">
                <a:solidFill>
                  <a:srgbClr val="AD5207"/>
                </a:solidFill>
              </a:rPr>
              <a:t>Лишь </a:t>
            </a:r>
            <a:r>
              <a:rPr lang="ru-RU" i="1" dirty="0">
                <a:solidFill>
                  <a:srgbClr val="AD5207"/>
                </a:solidFill>
              </a:rPr>
              <a:t>одна телега осталась в роковом поле. </a:t>
            </a:r>
            <a:endParaRPr lang="ru-RU" i="1" dirty="0" smtClean="0">
              <a:solidFill>
                <a:srgbClr val="AD5207"/>
              </a:solidFill>
            </a:endParaRPr>
          </a:p>
          <a:p>
            <a:pPr algn="ctr"/>
            <a:r>
              <a:rPr lang="ru-RU" i="1" dirty="0" smtClean="0">
                <a:solidFill>
                  <a:srgbClr val="AD5207"/>
                </a:solidFill>
              </a:rPr>
              <a:t>Настала </a:t>
            </a:r>
            <a:r>
              <a:rPr lang="ru-RU" i="1" dirty="0">
                <a:solidFill>
                  <a:srgbClr val="AD5207"/>
                </a:solidFill>
              </a:rPr>
              <a:t>ночь, но никто не разложил пред ней огня </a:t>
            </a:r>
            <a:endParaRPr lang="ru-RU" i="1" dirty="0" smtClean="0">
              <a:solidFill>
                <a:srgbClr val="AD5207"/>
              </a:solidFill>
            </a:endParaRPr>
          </a:p>
          <a:p>
            <a:pPr algn="ctr"/>
            <a:r>
              <a:rPr lang="ru-RU" i="1" dirty="0" smtClean="0">
                <a:solidFill>
                  <a:srgbClr val="AD5207"/>
                </a:solidFill>
              </a:rPr>
              <a:t>и </a:t>
            </a:r>
            <a:r>
              <a:rPr lang="ru-RU" i="1" dirty="0">
                <a:solidFill>
                  <a:srgbClr val="AD5207"/>
                </a:solidFill>
              </a:rPr>
              <a:t>никто не переночевал под её </a:t>
            </a:r>
            <a:r>
              <a:rPr lang="ru-RU" i="1" dirty="0" smtClean="0">
                <a:solidFill>
                  <a:srgbClr val="AD5207"/>
                </a:solidFill>
              </a:rPr>
              <a:t>крышей….</a:t>
            </a:r>
            <a:endParaRPr lang="ru-RU" i="1" dirty="0">
              <a:solidFill>
                <a:srgbClr val="AD5207"/>
              </a:solidFill>
            </a:endParaRPr>
          </a:p>
        </p:txBody>
      </p:sp>
      <p:pic>
        <p:nvPicPr>
          <p:cNvPr id="8198" name="Picture 6" descr="C:\Users\Александр\Desktop\м всм всм вс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96" y="3113394"/>
            <a:ext cx="5276362" cy="37446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247" y="332656"/>
            <a:ext cx="515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D4B07"/>
                </a:solidFill>
              </a:rPr>
              <a:t>Художественное </a:t>
            </a:r>
            <a:r>
              <a:rPr lang="ru-RU" sz="2400" b="1" dirty="0" smtClean="0">
                <a:solidFill>
                  <a:srgbClr val="9D4B07"/>
                </a:solidFill>
              </a:rPr>
              <a:t>своеобразие поэмы</a:t>
            </a:r>
            <a:endParaRPr lang="ru-RU" sz="2400" b="1" dirty="0">
              <a:solidFill>
                <a:srgbClr val="9D4B0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760" y="2099778"/>
            <a:ext cx="8695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BC5908"/>
                </a:solidFill>
              </a:rPr>
              <a:t>Жанр </a:t>
            </a:r>
            <a:r>
              <a:rPr lang="ru-RU" b="1" dirty="0">
                <a:solidFill>
                  <a:srgbClr val="BC5908"/>
                </a:solidFill>
              </a:rPr>
              <a:t>поэмы принадлежит к </a:t>
            </a:r>
            <a:r>
              <a:rPr lang="ru-RU" b="1" dirty="0" err="1">
                <a:solidFill>
                  <a:srgbClr val="BC5908"/>
                </a:solidFill>
              </a:rPr>
              <a:t>лироэпосу</a:t>
            </a:r>
            <a:r>
              <a:rPr lang="ru-RU" b="1" dirty="0"/>
              <a:t>. Говоря о сплаве двух родов, лирики и эпоса, обратим внимание на ярко выраженный сюжет, стихотворную форму, лирические отступления и песни. 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В произведении также можно найти черты, характерные для драмы: разделение текста на реплики героев, наличие ремарок (поражает её, вонзает в него нож) и эпилога.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Всё </a:t>
            </a:r>
            <a:r>
              <a:rPr lang="ru-RU" b="1" dirty="0"/>
              <a:t>это позволяет отнести «Цыган» к </a:t>
            </a:r>
            <a:r>
              <a:rPr lang="ru-RU" b="1" dirty="0">
                <a:solidFill>
                  <a:srgbClr val="BC5908"/>
                </a:solidFill>
              </a:rPr>
              <a:t>жанру драматической поэмы.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621" y="4804936"/>
            <a:ext cx="5713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BC5908"/>
              </a:buClr>
              <a:buFont typeface="Wingdings" pitchFamily="2" charset="2"/>
              <a:buChar char="v"/>
            </a:pPr>
            <a:r>
              <a:rPr lang="ru-RU" b="1" dirty="0"/>
              <a:t>Герои, образы и их взаимосвязь в </a:t>
            </a:r>
            <a:r>
              <a:rPr lang="ru-RU" b="1" dirty="0" smtClean="0"/>
              <a:t>произведении</a:t>
            </a:r>
          </a:p>
          <a:p>
            <a:pPr marL="285750" indent="-285750">
              <a:buClr>
                <a:srgbClr val="BC5908"/>
              </a:buClr>
              <a:buFont typeface="Wingdings" pitchFamily="2" charset="2"/>
              <a:buChar char="v"/>
            </a:pPr>
            <a:r>
              <a:rPr lang="ru-RU" b="1" dirty="0"/>
              <a:t>Конфликт и способы его </a:t>
            </a:r>
            <a:r>
              <a:rPr lang="ru-RU" b="1" dirty="0" smtClean="0"/>
              <a:t>разрешения</a:t>
            </a:r>
          </a:p>
          <a:p>
            <a:pPr marL="285750" indent="-285750">
              <a:buClr>
                <a:srgbClr val="BC5908"/>
              </a:buClr>
              <a:buFont typeface="Wingdings" pitchFamily="2" charset="2"/>
              <a:buChar char="v"/>
            </a:pPr>
            <a:r>
              <a:rPr lang="ru-RU" b="1" dirty="0"/>
              <a:t>Художественное </a:t>
            </a:r>
            <a:r>
              <a:rPr lang="ru-RU" b="1" dirty="0" smtClean="0"/>
              <a:t>своеобразие</a:t>
            </a:r>
          </a:p>
          <a:p>
            <a:pPr marL="285750" indent="-285750">
              <a:buClr>
                <a:srgbClr val="BC5908"/>
              </a:buClr>
              <a:buFont typeface="Wingdings" pitchFamily="2" charset="2"/>
              <a:buChar char="v"/>
            </a:pPr>
            <a:r>
              <a:rPr lang="ru-RU" b="1" dirty="0"/>
              <a:t>Авторская оценка и нравственный </a:t>
            </a:r>
            <a:r>
              <a:rPr lang="ru-RU" b="1" dirty="0" smtClean="0"/>
              <a:t>смысл</a:t>
            </a:r>
          </a:p>
          <a:p>
            <a:pPr marL="285750" indent="-285750">
              <a:buClr>
                <a:srgbClr val="BC5908"/>
              </a:buClr>
              <a:buFont typeface="Wingdings" pitchFamily="2" charset="2"/>
              <a:buChar char="v"/>
            </a:pPr>
            <a:r>
              <a:rPr lang="ru-RU" b="1" dirty="0"/>
              <a:t>Связь с современностью и другими искусствами</a:t>
            </a:r>
          </a:p>
        </p:txBody>
      </p:sp>
      <p:pic>
        <p:nvPicPr>
          <p:cNvPr id="9217" name="Picture 1" descr="C:\Users\Александр\Desktop\websiteplanet-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2" y="4438899"/>
            <a:ext cx="2110540" cy="21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5639350" y="5029322"/>
            <a:ext cx="156786" cy="1440160"/>
          </a:xfrm>
          <a:prstGeom prst="rightBrace">
            <a:avLst/>
          </a:prstGeom>
          <a:ln w="22225">
            <a:solidFill>
              <a:srgbClr val="BC5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D520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1662" y="4735852"/>
            <a:ext cx="1221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Читать</a:t>
            </a:r>
          </a:p>
          <a:p>
            <a:pPr algn="ctr"/>
            <a:endParaRPr lang="ru-RU" sz="1600" i="1" dirty="0">
              <a:solidFill>
                <a:srgbClr val="C00000"/>
              </a:solidFill>
            </a:endParaRPr>
          </a:p>
          <a:p>
            <a:pPr algn="ctr"/>
            <a:endParaRPr lang="ru-RU" sz="1600" i="1" dirty="0" smtClean="0">
              <a:solidFill>
                <a:srgbClr val="C00000"/>
              </a:solidFill>
            </a:endParaRPr>
          </a:p>
          <a:p>
            <a:pPr algn="ctr"/>
            <a:endParaRPr lang="ru-RU" sz="1600" i="1" dirty="0">
              <a:solidFill>
                <a:srgbClr val="C00000"/>
              </a:solidFill>
            </a:endParaRPr>
          </a:p>
          <a:p>
            <a:pPr algn="ctr"/>
            <a:endParaRPr lang="ru-RU" sz="16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здесь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Александр\Desktop\пушкин\pushkinskiy-proekt_5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3157"/>
            <a:ext cx="3131071" cy="20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62510" y="833369"/>
            <a:ext cx="6373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D5207"/>
                </a:solidFill>
              </a:rPr>
              <a:t>Произведение «</a:t>
            </a:r>
            <a:r>
              <a:rPr lang="ru-RU" b="1" dirty="0" err="1">
                <a:solidFill>
                  <a:srgbClr val="AD5207"/>
                </a:solidFill>
              </a:rPr>
              <a:t>Цыганы</a:t>
            </a:r>
            <a:r>
              <a:rPr lang="ru-RU" b="1" dirty="0">
                <a:solidFill>
                  <a:srgbClr val="AD5207"/>
                </a:solidFill>
              </a:rPr>
              <a:t>» относят к романтическим поэмам</a:t>
            </a:r>
            <a:r>
              <a:rPr lang="ru-RU" b="1" dirty="0">
                <a:solidFill>
                  <a:srgbClr val="BC5908"/>
                </a:solidFill>
              </a:rPr>
              <a:t>. </a:t>
            </a:r>
            <a:r>
              <a:rPr lang="ru-RU" b="1" dirty="0"/>
              <a:t>В центре сюжета — отверженный, одинокий герой, ищущий свободы. Повествование сопровождает экзотический колорит: южная природа, цыганский табор. </a:t>
            </a:r>
          </a:p>
          <a:p>
            <a:r>
              <a:rPr lang="ru-RU" b="1" dirty="0"/>
              <a:t> </a:t>
            </a:r>
          </a:p>
        </p:txBody>
      </p:sp>
      <p:pic>
        <p:nvPicPr>
          <p:cNvPr id="9220" name="Picture 4" descr="C:\Users\Александр\Desktop\пушкин\риаекпкавп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85" y="4926914"/>
            <a:ext cx="1233373" cy="12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сюжет поэмы композитор Сергей Рахманинов написал свою первую оперу «Алеко</a:t>
            </a:r>
            <a:r>
              <a:rPr lang="ru-RU" b="1" dirty="0" smtClean="0"/>
              <a:t>».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5122" name="Picture 2" descr="C:\Users\Александр\Desktop\websiteplanet-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6478" cy="22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3972" y="1065594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Слушать</a:t>
            </a:r>
          </a:p>
        </p:txBody>
      </p:sp>
      <p:pic>
        <p:nvPicPr>
          <p:cNvPr id="5123" name="Picture 3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1" y="3971448"/>
            <a:ext cx="2184499" cy="21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26689" y="472514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Читать онлайн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1752" y="2357694"/>
            <a:ext cx="680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Ознакомиться с полным текстом «Цыган» читатели смогли только в 1827 году, когда произведение вышло отдельным изданием. Поэма «</a:t>
            </a:r>
            <a:r>
              <a:rPr lang="ru-RU" b="1" dirty="0" err="1"/>
              <a:t>Цыганы</a:t>
            </a:r>
            <a:r>
              <a:rPr lang="ru-RU" b="1" dirty="0"/>
              <a:t>» является завершающей в романтическом цикле «южных» поэм А. Пушкина. </a:t>
            </a:r>
          </a:p>
        </p:txBody>
      </p:sp>
      <p:pic>
        <p:nvPicPr>
          <p:cNvPr id="5127" name="Picture 7" descr="Рахманинов картинки для презентации Happy-laser.ru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01" y="648829"/>
            <a:ext cx="1210803" cy="1513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лександр\Desktop\274px-Проспер_Мерим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2765"/>
            <a:ext cx="1187258" cy="15815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thumb/a/a6/%D0%9F%D1%83%D1%88%D0%BA%D0%B8%D0%BD-%D1%86%D1%8B%D0%B3%D0%B0%D0%BD%D1%8B.jpg/253px-%D0%9F%D1%83%D1%88%D0%BA%D0%B8%D0%BD-%D1%86%D1%8B%D0%B3%D0%B0%D0%BD%D1%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0" y="2276872"/>
            <a:ext cx="1740142" cy="22121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5948" y="5517232"/>
            <a:ext cx="6916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Французский новеллист </a:t>
            </a:r>
            <a:r>
              <a:rPr lang="ru-RU" b="1" dirty="0" err="1"/>
              <a:t>Проспер</a:t>
            </a:r>
            <a:r>
              <a:rPr lang="ru-RU" b="1" dirty="0"/>
              <a:t> Мериме создал ее </a:t>
            </a:r>
            <a:r>
              <a:rPr lang="ru-RU" b="1" dirty="0" smtClean="0"/>
              <a:t>прозаический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перевод под названием «Цыган». и включил в </a:t>
            </a:r>
            <a:r>
              <a:rPr lang="ru-RU" b="1" dirty="0" smtClean="0"/>
              <a:t>сборник «Новеллы</a:t>
            </a:r>
            <a:r>
              <a:rPr lang="ru-RU" b="1" dirty="0"/>
              <a:t>».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6071230"/>
            <a:ext cx="611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120 </a:t>
            </a:r>
            <a:r>
              <a:rPr lang="ru-RU" b="1" dirty="0"/>
              <a:t>переводов «Цыган» звучит на 55 языках народов мира </a:t>
            </a:r>
          </a:p>
        </p:txBody>
      </p:sp>
    </p:spTree>
    <p:extLst>
      <p:ext uri="{BB962C8B-B14F-4D97-AF65-F5344CB8AC3E}">
        <p14:creationId xmlns:p14="http://schemas.microsoft.com/office/powerpoint/2010/main" val="15660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4" y="40466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андр\Desktop\пушкин\1677542813_papik-pro-p-tsigani-pushkin-illyustratsii-k-proizveden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2" y="188680"/>
            <a:ext cx="4784932" cy="64807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6199" y="1186792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6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Читать онлайн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3364" y="5259179"/>
            <a:ext cx="152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Скачать книгу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7173" name="Picture 5" descr="C:\Users\Александр\Desktop\websiteplanet-qr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98" y="4077072"/>
            <a:ext cx="2334519" cy="23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7041" y="3006931"/>
            <a:ext cx="45799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А.С. Пушкин.  «</a:t>
            </a:r>
            <a:r>
              <a:rPr lang="ru-RU" sz="3200" b="1" dirty="0" err="1" smtClean="0">
                <a:solidFill>
                  <a:srgbClr val="C00000"/>
                </a:solidFill>
              </a:rPr>
              <a:t>Цыганы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</a:t>
            </a:r>
            <a:r>
              <a:rPr lang="ru-RU" b="1" dirty="0" err="1"/>
              <a:t>Цыганы</a:t>
            </a:r>
            <a:r>
              <a:rPr lang="ru-RU" b="1" dirty="0"/>
              <a:t>" </a:t>
            </a:r>
            <a:r>
              <a:rPr lang="ru-RU" b="1" dirty="0" smtClean="0"/>
              <a:t>были написаны </a:t>
            </a:r>
            <a:r>
              <a:rPr lang="ru-RU" b="1" dirty="0"/>
              <a:t>вскоре после того, как Пушкину сообщили из Кишинева о том, что знакомую ему цыганку Земфиру зарезал ее возлюбленный. </a:t>
            </a:r>
            <a:endParaRPr lang="ru-RU" b="1" dirty="0" smtClean="0"/>
          </a:p>
        </p:txBody>
      </p:sp>
      <p:pic>
        <p:nvPicPr>
          <p:cNvPr id="6145" name="Picture 1" descr="C:\Users\Александр\Desktop\пушкин\png-klev-club-31nz-p-tsigan-p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31228"/>
            <a:ext cx="5429809" cy="41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лександр\Desktop\пушкин\риаекпкавп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3971" y="3573016"/>
            <a:ext cx="338437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388" y="1481302"/>
            <a:ext cx="8788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Пушкин закрепил </a:t>
            </a:r>
            <a:r>
              <a:rPr lang="ru-RU" b="1" dirty="0" smtClean="0"/>
              <a:t>словоформу </a:t>
            </a:r>
            <a:r>
              <a:rPr lang="ru-RU" b="1" dirty="0"/>
              <a:t>в своей прославленной поэме, чтобы подчеркнуть реалистичность </a:t>
            </a:r>
            <a:r>
              <a:rPr lang="ru-RU" b="1" dirty="0" smtClean="0"/>
              <a:t>событий. Почему «</a:t>
            </a:r>
            <a:r>
              <a:rPr lang="ru-RU" b="1" dirty="0" err="1" smtClean="0"/>
              <a:t>Цыганы</a:t>
            </a:r>
            <a:r>
              <a:rPr lang="ru-RU" b="1" dirty="0" smtClean="0"/>
              <a:t>», а не </a:t>
            </a:r>
            <a:r>
              <a:rPr lang="ru-RU" b="1" dirty="0"/>
              <a:t>«Цыгане» ? Пушкин в своих произведениях употреблял обе грамматические формы этого слова. Сам он однажды заметил, что предпочитает вариант с окончанием «ы».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497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Кстати, исторический </a:t>
            </a:r>
            <a:r>
              <a:rPr lang="ru-RU" b="1" dirty="0" smtClean="0">
                <a:solidFill>
                  <a:srgbClr val="C00000"/>
                </a:solidFill>
              </a:rPr>
              <a:t>факт! </a:t>
            </a: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честь Земфиры назван астероид, открытый в 1924 году — как раз спустя сто лет после написания поэмы.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7556" y="2715234"/>
            <a:ext cx="4156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Слово </a:t>
            </a:r>
            <a:r>
              <a:rPr lang="ru-RU" b="1" dirty="0"/>
              <a:t>«цыган» относится к мужскому роду. По общему правилу оно должно иметь в им. падеже мн. числа окончание «ы» (как «столы</a:t>
            </a:r>
            <a:r>
              <a:rPr lang="ru-RU" b="1" dirty="0" smtClean="0"/>
              <a:t>»).</a:t>
            </a:r>
          </a:p>
          <a:p>
            <a:pPr algn="r"/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Но </a:t>
            </a:r>
            <a:r>
              <a:rPr lang="ru-RU" b="1" dirty="0"/>
              <a:t>к тому времени, как это слово появилось в нашем языке, в словаре накопились названия народностей, которые образовывались при помощи суффикса «ан» («</a:t>
            </a:r>
            <a:r>
              <a:rPr lang="ru-RU" b="1" dirty="0" err="1"/>
              <a:t>ян</a:t>
            </a:r>
            <a:r>
              <a:rPr lang="ru-RU" b="1" dirty="0"/>
              <a:t>») и окончания «е» («древляне», «поляне»). Поэтому более употребительной стала словоформа «цыгане».</a:t>
            </a:r>
          </a:p>
        </p:txBody>
      </p:sp>
    </p:spTree>
    <p:extLst>
      <p:ext uri="{BB962C8B-B14F-4D97-AF65-F5344CB8AC3E}">
        <p14:creationId xmlns:p14="http://schemas.microsoft.com/office/powerpoint/2010/main" val="4224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1003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ИРИНА</cp:lastModifiedBy>
  <cp:revision>57</cp:revision>
  <dcterms:created xsi:type="dcterms:W3CDTF">2024-06-12T11:02:14Z</dcterms:created>
  <dcterms:modified xsi:type="dcterms:W3CDTF">2024-06-12T15:06:36Z</dcterms:modified>
</cp:coreProperties>
</file>