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2" r:id="rId2"/>
    <p:sldId id="28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0" r:id="rId27"/>
    <p:sldId id="279" r:id="rId28"/>
    <p:sldId id="282" r:id="rId29"/>
    <p:sldId id="281" r:id="rId30"/>
    <p:sldId id="283" r:id="rId31"/>
    <p:sldId id="284" r:id="rId32"/>
    <p:sldId id="286" r:id="rId33"/>
    <p:sldId id="287" r:id="rId34"/>
    <p:sldId id="290" r:id="rId35"/>
    <p:sldId id="29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F9F"/>
    <a:srgbClr val="FF8585"/>
    <a:srgbClr val="FFB7B7"/>
    <a:srgbClr val="B4D7EE"/>
    <a:srgbClr val="6DB0DD"/>
    <a:srgbClr val="FFCC00"/>
    <a:srgbClr val="FF9900"/>
    <a:srgbClr val="ABFFD1"/>
    <a:srgbClr val="FFDFAF"/>
    <a:srgbClr val="CDA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3" autoAdjust="0"/>
    <p:restoredTop sz="92819" autoAdjust="0"/>
  </p:normalViewPr>
  <p:slideViewPr>
    <p:cSldViewPr snapToGrid="0" showGuides="1">
      <p:cViewPr varScale="1">
        <p:scale>
          <a:sx n="65" d="100"/>
          <a:sy n="65" d="100"/>
        </p:scale>
        <p:origin x="720" y="6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3F3A9-03CB-4BD0-A62C-BC05C29CF2C2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38503-CF7B-4E9E-BEF9-B409345FEA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38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a present</a:t>
            </a:r>
            <a:r>
              <a:rPr lang="en-GB" baseline="0" dirty="0"/>
              <a:t> to go to a question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9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762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788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852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835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229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558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800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243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640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585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53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2434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981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492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9388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009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441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3505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8995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7474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40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8009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2571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264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383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80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984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113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90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8503-CF7B-4E9E-BEF9-B409345FEA2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915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7D91-B3A0-4E89-A5CA-74E47C9C033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B378-E39C-4816-975D-4C8D875B59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27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7D91-B3A0-4E89-A5CA-74E47C9C033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B378-E39C-4816-975D-4C8D875B59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76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7D91-B3A0-4E89-A5CA-74E47C9C033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B378-E39C-4816-975D-4C8D875B59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7D91-B3A0-4E89-A5CA-74E47C9C033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B378-E39C-4816-975D-4C8D875B59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25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7D91-B3A0-4E89-A5CA-74E47C9C033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B378-E39C-4816-975D-4C8D875B59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99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7D91-B3A0-4E89-A5CA-74E47C9C033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B378-E39C-4816-975D-4C8D875B59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0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7D91-B3A0-4E89-A5CA-74E47C9C033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B378-E39C-4816-975D-4C8D875B59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7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7D91-B3A0-4E89-A5CA-74E47C9C033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B378-E39C-4816-975D-4C8D875B59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90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7D91-B3A0-4E89-A5CA-74E47C9C033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B378-E39C-4816-975D-4C8D875B59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95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7D91-B3A0-4E89-A5CA-74E47C9C033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B378-E39C-4816-975D-4C8D875B59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31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7D91-B3A0-4E89-A5CA-74E47C9C033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B378-E39C-4816-975D-4C8D875B59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36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97000"/>
                <a:lumOff val="3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E7D91-B3A0-4E89-A5CA-74E47C9C033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EB378-E39C-4816-975D-4C8D875B59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slide" Target="slide3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18" Type="http://schemas.openxmlformats.org/officeDocument/2006/relationships/slide" Target="slide17.xml"/><Relationship Id="rId26" Type="http://schemas.openxmlformats.org/officeDocument/2006/relationships/slide" Target="slide25.xml"/><Relationship Id="rId3" Type="http://schemas.openxmlformats.org/officeDocument/2006/relationships/image" Target="../media/image4.jpeg"/><Relationship Id="rId21" Type="http://schemas.openxmlformats.org/officeDocument/2006/relationships/slide" Target="slide20.xml"/><Relationship Id="rId34" Type="http://schemas.openxmlformats.org/officeDocument/2006/relationships/slide" Target="slide33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5" Type="http://schemas.openxmlformats.org/officeDocument/2006/relationships/slide" Target="slide24.xml"/><Relationship Id="rId33" Type="http://schemas.openxmlformats.org/officeDocument/2006/relationships/slide" Target="slide32.xml"/><Relationship Id="rId38" Type="http://schemas.openxmlformats.org/officeDocument/2006/relationships/slide" Target="slide34.xml"/><Relationship Id="rId2" Type="http://schemas.openxmlformats.org/officeDocument/2006/relationships/notesSlide" Target="../notesSlides/notesSlide1.xml"/><Relationship Id="rId16" Type="http://schemas.openxmlformats.org/officeDocument/2006/relationships/slide" Target="slide15.xml"/><Relationship Id="rId20" Type="http://schemas.openxmlformats.org/officeDocument/2006/relationships/slide" Target="slide19.xml"/><Relationship Id="rId29" Type="http://schemas.openxmlformats.org/officeDocument/2006/relationships/slide" Target="slide2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24" Type="http://schemas.openxmlformats.org/officeDocument/2006/relationships/slide" Target="slide23.xml"/><Relationship Id="rId32" Type="http://schemas.openxmlformats.org/officeDocument/2006/relationships/slide" Target="slide31.xml"/><Relationship Id="rId37" Type="http://schemas.openxmlformats.org/officeDocument/2006/relationships/image" Target="../media/image9.png"/><Relationship Id="rId5" Type="http://schemas.openxmlformats.org/officeDocument/2006/relationships/audio" Target="../media/audio1.wav"/><Relationship Id="rId15" Type="http://schemas.openxmlformats.org/officeDocument/2006/relationships/slide" Target="slide14.xml"/><Relationship Id="rId23" Type="http://schemas.openxmlformats.org/officeDocument/2006/relationships/slide" Target="slide22.xml"/><Relationship Id="rId28" Type="http://schemas.openxmlformats.org/officeDocument/2006/relationships/slide" Target="slide27.xml"/><Relationship Id="rId36" Type="http://schemas.openxmlformats.org/officeDocument/2006/relationships/image" Target="../media/image8.png"/><Relationship Id="rId10" Type="http://schemas.openxmlformats.org/officeDocument/2006/relationships/slide" Target="slide9.xml"/><Relationship Id="rId19" Type="http://schemas.openxmlformats.org/officeDocument/2006/relationships/slide" Target="slide18.xml"/><Relationship Id="rId31" Type="http://schemas.openxmlformats.org/officeDocument/2006/relationships/slide" Target="slide30.xml"/><Relationship Id="rId4" Type="http://schemas.openxmlformats.org/officeDocument/2006/relationships/slide" Target="slide4.xml"/><Relationship Id="rId9" Type="http://schemas.openxmlformats.org/officeDocument/2006/relationships/slide" Target="slide8.xml"/><Relationship Id="rId14" Type="http://schemas.openxmlformats.org/officeDocument/2006/relationships/slide" Target="slide13.xml"/><Relationship Id="rId22" Type="http://schemas.openxmlformats.org/officeDocument/2006/relationships/slide" Target="slide21.xml"/><Relationship Id="rId27" Type="http://schemas.openxmlformats.org/officeDocument/2006/relationships/slide" Target="slide26.xml"/><Relationship Id="rId30" Type="http://schemas.openxmlformats.org/officeDocument/2006/relationships/slide" Target="slide29.xml"/><Relationship Id="rId35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photoshop-kopona.com/ru/31758-fony-so-snegom.html" TargetMode="External"/><Relationship Id="rId13" Type="http://schemas.openxmlformats.org/officeDocument/2006/relationships/slide" Target="slide1.xml"/><Relationship Id="rId3" Type="http://schemas.openxmlformats.org/officeDocument/2006/relationships/hyperlink" Target="https://pedagogtop.ru/sovety/novogodnyaya-viktorina-s-otvetami-dlya-6-7-klassa.html" TargetMode="External"/><Relationship Id="rId7" Type="http://schemas.openxmlformats.org/officeDocument/2006/relationships/hyperlink" Target="https://doshkolnik.my1.ru/news/novogodnjaja_viktorina_3_klass/2015-04-20-75" TargetMode="External"/><Relationship Id="rId12" Type="http://schemas.openxmlformats.org/officeDocument/2006/relationships/hyperlink" Target="https://multiurok.ru/files/novogodniaia-viktorina-3.html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hotoshop-kopona.com/ru/54215-obnovleno-25-png-rozhdestvenskie-i-novogodnie-podarki-v-elovyh-vetkah-png-na-prozrachnom-fone.html" TargetMode="External"/><Relationship Id="rId11" Type="http://schemas.openxmlformats.org/officeDocument/2006/relationships/hyperlink" Target="https://shkolabuduschego.ru/viktorina/detskaya-novogodnyaya-viktorina-2017.html" TargetMode="External"/><Relationship Id="rId5" Type="http://schemas.openxmlformats.org/officeDocument/2006/relationships/hyperlink" Target="https://tekhnologic.wordpress.com/2017/10/22/seasonal-powerpoint-games/" TargetMode="External"/><Relationship Id="rId10" Type="http://schemas.openxmlformats.org/officeDocument/2006/relationships/hyperlink" Target="https://kladraz.ru/prazdniki/novyi-god/viktoriny-na-novyi-god.html" TargetMode="External"/><Relationship Id="rId4" Type="http://schemas.openxmlformats.org/officeDocument/2006/relationships/hyperlink" Target="https://deti-online.com/pesni/novogodnie/novogodnie-igrushki/" TargetMode="External"/><Relationship Id="rId9" Type="http://schemas.openxmlformats.org/officeDocument/2006/relationships/hyperlink" Target="https://photoshop-kopona.com/ru/sneg/" TargetMode="External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654299" y="6254838"/>
            <a:ext cx="460343" cy="4167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43" t="70968" r="8503" b="6881"/>
          <a:stretch/>
        </p:blipFill>
        <p:spPr>
          <a:xfrm>
            <a:off x="120941" y="6153044"/>
            <a:ext cx="534513" cy="550550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20941" y="6228264"/>
            <a:ext cx="534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i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5236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CDACE6">
              <a:alpha val="96863"/>
            </a:srgbClr>
          </a:solidFill>
          <a:ln>
            <a:solidFill>
              <a:srgbClr val="CDA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Снег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CDACE6">
              <a:alpha val="96863"/>
            </a:srgbClr>
          </a:solidFill>
          <a:ln>
            <a:solidFill>
              <a:srgbClr val="CDA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Что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называют в народе </a:t>
            </a:r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«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белыми мухами»?</a:t>
            </a:r>
          </a:p>
          <a:p>
            <a:pPr algn="ctr"/>
            <a:endParaRPr lang="ru-RU" sz="4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2362"/>
            <a:ext cx="2548107" cy="22741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FFDFAF">
              <a:alpha val="96863"/>
            </a:srgbClr>
          </a:solidFill>
          <a:ln>
            <a:solidFill>
              <a:srgbClr val="FFD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FFDFAF">
              <a:alpha val="96863"/>
            </a:srgbClr>
          </a:solidFill>
          <a:ln>
            <a:solidFill>
              <a:srgbClr val="FFD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Сколько у снежинок лучиков?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179"/>
            <a:ext cx="3099619" cy="18864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4847303" y="4700202"/>
            <a:ext cx="1858297" cy="114358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8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Elzevir" panose="020B0603050302020204" pitchFamily="34" charset="0"/>
              </a:rPr>
              <a:t>Восемь </a:t>
            </a:r>
            <a:endParaRPr lang="ru-RU" sz="2800" b="1" i="1" dirty="0">
              <a:solidFill>
                <a:schemeClr val="tx1"/>
              </a:solidFill>
              <a:latin typeface="Elzevir" panose="020B06030503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90379" y="4694431"/>
            <a:ext cx="1858297" cy="11493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8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Elzevir" panose="020B0603050302020204" pitchFamily="34" charset="0"/>
              </a:rPr>
              <a:t>Шесть </a:t>
            </a:r>
            <a:endParaRPr lang="ru-RU" sz="2800" b="1" i="1" dirty="0">
              <a:solidFill>
                <a:schemeClr val="tx1"/>
              </a:solidFill>
              <a:latin typeface="Elzevir" panose="020B06030503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721652" y="4700202"/>
            <a:ext cx="1858297" cy="11435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8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Elzevir" panose="020B0603050302020204" pitchFamily="34" charset="0"/>
              </a:rPr>
              <a:t>Десять </a:t>
            </a:r>
            <a:endParaRPr lang="ru-RU" sz="2800" b="1" i="1" dirty="0">
              <a:solidFill>
                <a:schemeClr val="tx1"/>
              </a:solidFill>
              <a:latin typeface="Elzevir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30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2DEFC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ABFFD1">
              <a:alpha val="96863"/>
            </a:srgbClr>
          </a:solidFill>
          <a:ln>
            <a:solidFill>
              <a:srgbClr val="ABF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Санта Клаус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ABFFD1">
              <a:alpha val="96863"/>
            </a:srgbClr>
          </a:solidFill>
          <a:ln>
            <a:solidFill>
              <a:srgbClr val="ABF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Кто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носит колпачок: Санта </a:t>
            </a:r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Клаус 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или Дед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Мороз?</a:t>
            </a:r>
          </a:p>
          <a:p>
            <a:pPr algn="ctr"/>
            <a:endParaRPr lang="ru-RU" sz="4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36" y="16179"/>
            <a:ext cx="1946787" cy="235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6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FFB7B7">
              <a:alpha val="96863"/>
            </a:srgbClr>
          </a:solidFill>
          <a:ln>
            <a:solidFill>
              <a:srgbClr val="FFB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FFB7B7">
              <a:alpha val="96863"/>
            </a:srgbClr>
          </a:solidFill>
          <a:ln>
            <a:solidFill>
              <a:srgbClr val="FFB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Сколько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лошадей в упряжке </a:t>
            </a:r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Деда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Мороза?</a:t>
            </a:r>
          </a:p>
          <a:p>
            <a:pPr algn="ctr"/>
            <a:endParaRPr lang="ru-RU" sz="4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179"/>
            <a:ext cx="2789903" cy="1925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7626410" y="4700202"/>
            <a:ext cx="1858297" cy="1149358"/>
          </a:xfrm>
          <a:prstGeom prst="roundRect">
            <a:avLst/>
          </a:prstGeom>
          <a:solidFill>
            <a:srgbClr val="FF9F9F"/>
          </a:solidFill>
          <a:ln>
            <a:solidFill>
              <a:srgbClr val="FF8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Elzevir" panose="020B0603050302020204" pitchFamily="34" charset="0"/>
              </a:rPr>
              <a:t>Три</a:t>
            </a:r>
            <a:endParaRPr lang="ru-RU" sz="2800" b="1" i="1" dirty="0">
              <a:solidFill>
                <a:schemeClr val="tx1"/>
              </a:solidFill>
              <a:latin typeface="Elzevir" panose="020B06030503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47303" y="4700202"/>
            <a:ext cx="1858297" cy="1143588"/>
          </a:xfrm>
          <a:prstGeom prst="roundRect">
            <a:avLst/>
          </a:prstGeom>
          <a:solidFill>
            <a:srgbClr val="FF9F9F"/>
          </a:solidFill>
          <a:ln>
            <a:solidFill>
              <a:srgbClr val="FF8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Elzevir" panose="020B0603050302020204" pitchFamily="34" charset="0"/>
              </a:rPr>
              <a:t>Четыре </a:t>
            </a:r>
            <a:endParaRPr lang="ru-RU" sz="2800" b="1" i="1" dirty="0">
              <a:solidFill>
                <a:schemeClr val="tx1"/>
              </a:solidFill>
              <a:latin typeface="Elzevir" panose="020B06030503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13531" y="4700203"/>
            <a:ext cx="1858297" cy="1143587"/>
          </a:xfrm>
          <a:prstGeom prst="roundRect">
            <a:avLst/>
          </a:prstGeom>
          <a:solidFill>
            <a:srgbClr val="FF9F9F"/>
          </a:solidFill>
          <a:ln>
            <a:solidFill>
              <a:srgbClr val="FF8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Elzevir" panose="020B0603050302020204" pitchFamily="34" charset="0"/>
              </a:rPr>
              <a:t>Две </a:t>
            </a:r>
            <a:endParaRPr lang="ru-RU" sz="2800" b="1" i="1" dirty="0">
              <a:solidFill>
                <a:schemeClr val="tx1"/>
              </a:solidFill>
              <a:latin typeface="Elzevir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65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2DEFC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75DBFF">
              <a:alpha val="96863"/>
            </a:srgbClr>
          </a:solidFill>
          <a:ln>
            <a:solidFill>
              <a:srgbClr val="75D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Гирлянда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75DBFF">
              <a:alpha val="96863"/>
            </a:srgbClr>
          </a:solidFill>
          <a:ln>
            <a:solidFill>
              <a:srgbClr val="75D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Как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называются новогодние </a:t>
            </a:r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цепочки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из цветной бумаги?</a:t>
            </a:r>
          </a:p>
          <a:p>
            <a:pPr algn="ctr"/>
            <a:endParaRPr lang="ru-RU" sz="4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182"/>
            <a:ext cx="2099584" cy="37741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FFB7E7">
              <a:alpha val="96863"/>
            </a:srgbClr>
          </a:solidFill>
          <a:ln>
            <a:solidFill>
              <a:srgbClr val="FFB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Посох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FFB7E7">
              <a:alpha val="96863"/>
            </a:srgbClr>
          </a:solidFill>
          <a:ln>
            <a:solidFill>
              <a:srgbClr val="FFB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Как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называется волшебная палка </a:t>
            </a:r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Деда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Мороза?</a:t>
            </a:r>
          </a:p>
          <a:p>
            <a:pPr algn="ctr"/>
            <a:endParaRPr lang="ru-RU" sz="4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182"/>
            <a:ext cx="3185185" cy="15680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4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75DBFF">
              <a:alpha val="96863"/>
            </a:srgbClr>
          </a:solidFill>
          <a:ln>
            <a:solidFill>
              <a:srgbClr val="75D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Под ёлку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75DBFF">
              <a:alpha val="96863"/>
            </a:srgbClr>
          </a:solidFill>
          <a:ln>
            <a:solidFill>
              <a:srgbClr val="75D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Куда обычно кладет подарки </a:t>
            </a:r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Дед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Мороз?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182"/>
            <a:ext cx="2099584" cy="37741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1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FFB7B7">
              <a:alpha val="96863"/>
            </a:srgbClr>
          </a:solidFill>
          <a:ln>
            <a:solidFill>
              <a:srgbClr val="FFB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FFB7B7">
              <a:alpha val="96863"/>
            </a:srgbClr>
          </a:solidFill>
          <a:ln>
            <a:solidFill>
              <a:srgbClr val="FFB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Какие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цветы хотела получить </a:t>
            </a:r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на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Новый год королева из </a:t>
            </a:r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сказки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«Двенадцать месяцев»?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179"/>
            <a:ext cx="2789903" cy="1925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5" y="2730961"/>
            <a:ext cx="4165394" cy="2032237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113531" y="4700203"/>
            <a:ext cx="1858297" cy="1143587"/>
          </a:xfrm>
          <a:prstGeom prst="roundRect">
            <a:avLst/>
          </a:prstGeom>
          <a:solidFill>
            <a:srgbClr val="FF9F9F"/>
          </a:solidFill>
          <a:ln>
            <a:solidFill>
              <a:srgbClr val="FF8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Elzevir" panose="020B0603050302020204" pitchFamily="34" charset="0"/>
              </a:rPr>
              <a:t>Подснежники </a:t>
            </a:r>
            <a:endParaRPr lang="ru-RU" sz="2800" b="1" i="1" dirty="0">
              <a:solidFill>
                <a:schemeClr val="tx1"/>
              </a:solidFill>
              <a:latin typeface="Elzevir" panose="020B06030503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527401" y="4700202"/>
            <a:ext cx="1858297" cy="1143588"/>
          </a:xfrm>
          <a:prstGeom prst="roundRect">
            <a:avLst/>
          </a:prstGeom>
          <a:solidFill>
            <a:srgbClr val="FF9F9F"/>
          </a:solidFill>
          <a:ln>
            <a:solidFill>
              <a:srgbClr val="FF8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Elzevir" panose="020B0603050302020204" pitchFamily="34" charset="0"/>
              </a:rPr>
              <a:t>Ромашки </a:t>
            </a:r>
            <a:endParaRPr lang="ru-RU" sz="2800" b="1" i="1" dirty="0">
              <a:solidFill>
                <a:schemeClr val="tx1"/>
              </a:solidFill>
              <a:latin typeface="Elzevir" panose="020B06030503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47303" y="4700203"/>
            <a:ext cx="1858297" cy="1149358"/>
          </a:xfrm>
          <a:prstGeom prst="roundRect">
            <a:avLst/>
          </a:prstGeom>
          <a:solidFill>
            <a:srgbClr val="FF9F9F"/>
          </a:solidFill>
          <a:ln>
            <a:solidFill>
              <a:srgbClr val="FF8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Elzevir" panose="020B0603050302020204" pitchFamily="34" charset="0"/>
              </a:rPr>
              <a:t>Розы </a:t>
            </a:r>
            <a:endParaRPr lang="ru-RU" sz="2800" b="1" i="1" dirty="0">
              <a:solidFill>
                <a:schemeClr val="tx1"/>
              </a:solidFill>
              <a:latin typeface="Elzevir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33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2DEFC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CDACE6">
              <a:alpha val="96863"/>
            </a:srgbClr>
          </a:solidFill>
          <a:ln>
            <a:solidFill>
              <a:srgbClr val="CDA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Метель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CDACE6">
              <a:alpha val="96863"/>
            </a:srgbClr>
          </a:solidFill>
          <a:ln>
            <a:solidFill>
              <a:srgbClr val="CDA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Исполнительница колыбельной </a:t>
            </a:r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песенки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для ёлочки? 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2362"/>
            <a:ext cx="2548107" cy="22741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FFDFAF">
              <a:alpha val="96863"/>
            </a:srgbClr>
          </a:solidFill>
          <a:ln>
            <a:solidFill>
              <a:srgbClr val="FFD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Звезда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FFDFAF">
              <a:alpha val="96863"/>
            </a:srgbClr>
          </a:solidFill>
          <a:ln>
            <a:solidFill>
              <a:srgbClr val="FFD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Назовите традиционную 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елочную макушка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182"/>
            <a:ext cx="3099619" cy="18864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2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98" y="-18268"/>
            <a:ext cx="1221129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55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Bodoni Initials" panose="02000000000000000000" pitchFamily="2" charset="0"/>
              </a:rPr>
              <a:t>Правила игры</a:t>
            </a:r>
            <a:endParaRPr lang="ru-RU" sz="5400" b="1" dirty="0">
              <a:solidFill>
                <a:srgbClr val="0070C0"/>
              </a:solidFill>
              <a:latin typeface="Bodoni Initials" panose="020000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313" y="4969570"/>
            <a:ext cx="9730076" cy="1856199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65470" y="1235063"/>
            <a:ext cx="11791115" cy="4351338"/>
          </a:xfrm>
        </p:spPr>
        <p:txBody>
          <a:bodyPr/>
          <a:lstStyle/>
          <a:p>
            <a:r>
              <a:rPr lang="ru-RU" sz="2600" dirty="0" smtClean="0"/>
              <a:t>На игровом поле размещено 30 подарков – заданий под номерами.</a:t>
            </a:r>
          </a:p>
          <a:p>
            <a:r>
              <a:rPr lang="ru-RU" sz="2600" dirty="0" smtClean="0"/>
              <a:t>Необходимо щёлкнуть по подарку и перейти к вопросу.</a:t>
            </a:r>
          </a:p>
          <a:p>
            <a:r>
              <a:rPr lang="ru-RU" sz="2600" dirty="0" smtClean="0"/>
              <a:t>Есть вопросы, которые имеют один ответ, так и с выбором одного правильного ответа.</a:t>
            </a:r>
          </a:p>
          <a:p>
            <a:r>
              <a:rPr lang="ru-RU" sz="2600" dirty="0" smtClean="0"/>
              <a:t>Если ответ правильный, плашка изменит цвет на голубой. Если ответ неправильный, то плашка покачается.</a:t>
            </a:r>
          </a:p>
          <a:p>
            <a:r>
              <a:rPr lang="ru-RU" sz="2600" dirty="0" smtClean="0"/>
              <a:t>Если кликнуть на табличку у снеговика со словом «Сюрприз», то Вас ожидает тематическая музыкальная пауза.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886" y="4660368"/>
            <a:ext cx="1418120" cy="1248655"/>
          </a:xfrm>
          <a:prstGeom prst="rect">
            <a:avLst/>
          </a:prstGeom>
        </p:spPr>
      </p:pic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654299" y="6254838"/>
            <a:ext cx="460343" cy="4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ABFFD1">
              <a:alpha val="96863"/>
            </a:srgbClr>
          </a:solidFill>
          <a:ln>
            <a:solidFill>
              <a:srgbClr val="ABF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Маску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ABFFD1">
              <a:alpha val="96863"/>
            </a:srgbClr>
          </a:solidFill>
          <a:ln>
            <a:solidFill>
              <a:srgbClr val="ABF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Что обязательно надевают на </a:t>
            </a:r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новогодний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карнавал?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36" y="16179"/>
            <a:ext cx="1946787" cy="235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ABFFD1">
              <a:alpha val="96863"/>
            </a:srgbClr>
          </a:solidFill>
          <a:ln>
            <a:solidFill>
              <a:srgbClr val="ABF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Иней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ABFFD1">
              <a:alpha val="96863"/>
            </a:srgbClr>
          </a:solidFill>
          <a:ln>
            <a:solidFill>
              <a:srgbClr val="ABF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Как называется серебряный </a:t>
            </a:r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наряд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на деревьях?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36" y="16179"/>
            <a:ext cx="1946787" cy="235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0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CDACE6">
              <a:alpha val="96863"/>
            </a:srgbClr>
          </a:solidFill>
          <a:ln>
            <a:solidFill>
              <a:srgbClr val="CDA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Сугроб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CDACE6">
              <a:alpha val="96863"/>
            </a:srgbClr>
          </a:solidFill>
          <a:ln>
            <a:solidFill>
              <a:srgbClr val="CDA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Как называется большая гора, </a:t>
            </a:r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наметённая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из снега?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2362"/>
            <a:ext cx="2548107" cy="22741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2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FFB7E7">
              <a:alpha val="96863"/>
            </a:srgbClr>
          </a:solidFill>
          <a:ln>
            <a:solidFill>
              <a:srgbClr val="FFB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Морозко или Дед </a:t>
            </a:r>
            <a:r>
              <a:rPr lang="ru-RU" sz="5400" b="1" i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Трескун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FFB7E7">
              <a:alpha val="96863"/>
            </a:srgbClr>
          </a:solidFill>
          <a:ln>
            <a:solidFill>
              <a:srgbClr val="FFB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Как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звали прапрадеда </a:t>
            </a:r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Деда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Мороза?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4734"/>
            <a:ext cx="3185185" cy="15680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7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75DBFF">
              <a:alpha val="96863"/>
            </a:srgbClr>
          </a:solidFill>
          <a:ln>
            <a:solidFill>
              <a:srgbClr val="75D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Узоры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75DBFF">
              <a:alpha val="96863"/>
            </a:srgbClr>
          </a:solidFill>
          <a:ln>
            <a:solidFill>
              <a:srgbClr val="75D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Что любит дедушка </a:t>
            </a:r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Мороз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рисовать на окнах?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182"/>
            <a:ext cx="2099584" cy="37741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FFB7B7">
              <a:alpha val="96863"/>
            </a:srgbClr>
          </a:solidFill>
          <a:ln>
            <a:solidFill>
              <a:srgbClr val="FFB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FFB7B7">
              <a:alpha val="96863"/>
            </a:srgbClr>
          </a:solidFill>
          <a:ln>
            <a:solidFill>
              <a:srgbClr val="FFB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Сколько лет назад появились </a:t>
            </a:r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блестящие шары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для </a:t>
            </a:r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украшения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ёлок: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179"/>
            <a:ext cx="2789903" cy="1925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622331"/>
            <a:ext cx="4388051" cy="2140868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4726450" y="4759784"/>
            <a:ext cx="1858297" cy="1143587"/>
          </a:xfrm>
          <a:prstGeom prst="roundRect">
            <a:avLst/>
          </a:prstGeom>
          <a:solidFill>
            <a:srgbClr val="FF9F9F"/>
          </a:solidFill>
          <a:ln>
            <a:solidFill>
              <a:srgbClr val="FF8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Elzevir" panose="020B0603050302020204" pitchFamily="34" charset="0"/>
              </a:rPr>
              <a:t>Двести</a:t>
            </a:r>
            <a:endParaRPr lang="ru-RU" sz="2800" b="1" i="1" dirty="0">
              <a:solidFill>
                <a:schemeClr val="tx1"/>
              </a:solidFill>
              <a:latin typeface="Elzevir" panose="020B06030503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43677" y="4780250"/>
            <a:ext cx="1858297" cy="1149358"/>
          </a:xfrm>
          <a:prstGeom prst="roundRect">
            <a:avLst/>
          </a:prstGeom>
          <a:solidFill>
            <a:srgbClr val="FF9F9F"/>
          </a:solidFill>
          <a:ln>
            <a:solidFill>
              <a:srgbClr val="FF8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Elzevir" panose="020B0603050302020204" pitchFamily="34" charset="0"/>
              </a:rPr>
              <a:t>Сто</a:t>
            </a:r>
            <a:endParaRPr lang="ru-RU" sz="2800" b="1" i="1" dirty="0">
              <a:solidFill>
                <a:schemeClr val="tx1"/>
              </a:solidFill>
              <a:latin typeface="Elzevir" panose="020B06030503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358202" y="4734373"/>
            <a:ext cx="1858297" cy="1143587"/>
          </a:xfrm>
          <a:prstGeom prst="roundRect">
            <a:avLst/>
          </a:prstGeom>
          <a:solidFill>
            <a:srgbClr val="FF9F9F"/>
          </a:solidFill>
          <a:ln>
            <a:solidFill>
              <a:srgbClr val="FF8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Elzevir" panose="020B0603050302020204" pitchFamily="34" charset="0"/>
              </a:rPr>
              <a:t>Триста</a:t>
            </a:r>
            <a:endParaRPr lang="ru-RU" sz="2800" b="1" i="1" dirty="0">
              <a:solidFill>
                <a:schemeClr val="tx1"/>
              </a:solidFill>
              <a:latin typeface="Elzevir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84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2DEFC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75DBFF">
              <a:alpha val="96863"/>
            </a:srgbClr>
          </a:solidFill>
          <a:ln>
            <a:solidFill>
              <a:srgbClr val="75D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Электрическими гирляндами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75DBFF">
              <a:alpha val="96863"/>
            </a:srgbClr>
          </a:solidFill>
          <a:ln>
            <a:solidFill>
              <a:srgbClr val="75D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Каким современным и безопасным устройством заменили восковые свечи, которые крепили на ветви ели?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182"/>
            <a:ext cx="2099584" cy="37741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FFB7E7">
              <a:alpha val="96863"/>
            </a:srgbClr>
          </a:solidFill>
          <a:ln>
            <a:solidFill>
              <a:srgbClr val="FFB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В морозильную камеру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FFB7E7">
              <a:alpha val="96863"/>
            </a:srgbClr>
          </a:solidFill>
          <a:ln>
            <a:solidFill>
              <a:srgbClr val="FFB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Куда многие детишки кладут </a:t>
            </a:r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письма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для Деда Мороза?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4734"/>
            <a:ext cx="3185185" cy="15680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FFB7B7">
              <a:alpha val="96863"/>
            </a:srgbClr>
          </a:solidFill>
          <a:ln>
            <a:solidFill>
              <a:srgbClr val="FFB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Снежную Бабу и Снеговика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FFB7B7">
              <a:alpha val="96863"/>
            </a:srgbClr>
          </a:solidFill>
          <a:ln>
            <a:solidFill>
              <a:srgbClr val="FFB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Кого Снегурочка и Дед Мороз </a:t>
            </a:r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считают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своими родственниками?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179"/>
            <a:ext cx="2789903" cy="1925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6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ABFFD1">
              <a:alpha val="96863"/>
            </a:srgbClr>
          </a:solidFill>
          <a:ln>
            <a:solidFill>
              <a:srgbClr val="ABF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Хлопушка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ABFFD1">
              <a:alpha val="96863"/>
            </a:srgbClr>
          </a:solidFill>
          <a:ln>
            <a:solidFill>
              <a:srgbClr val="ABF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Какой предмет громко </a:t>
            </a:r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разбрасывает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конфетти?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36" y="16179"/>
            <a:ext cx="1946787" cy="235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98" y="-18268"/>
            <a:ext cx="12211298" cy="6858000"/>
          </a:xfrm>
          <a:prstGeom prst="rect">
            <a:avLst/>
          </a:prstGeom>
        </p:spPr>
      </p:pic>
      <p:grpSp>
        <p:nvGrpSpPr>
          <p:cNvPr id="341" name="Present Icon1"/>
          <p:cNvGrpSpPr/>
          <p:nvPr/>
        </p:nvGrpSpPr>
        <p:grpSpPr>
          <a:xfrm>
            <a:off x="1558256" y="43082"/>
            <a:ext cx="1080000" cy="1080000"/>
            <a:chOff x="1208596" y="626337"/>
            <a:chExt cx="1080000" cy="1080000"/>
          </a:xfrm>
        </p:grpSpPr>
        <p:grpSp>
          <p:nvGrpSpPr>
            <p:cNvPr id="19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18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latin typeface="Arial Black" panose="020B0A04020102020204" pitchFamily="34" charset="0"/>
                  </a:rPr>
                  <a:t>1</a:t>
                </a:r>
              </a:p>
            </p:txBody>
          </p:sp>
          <p:sp>
            <p:nvSpPr>
              <p:cNvPr id="11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0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2" name="Present Icon2"/>
          <p:cNvGrpSpPr/>
          <p:nvPr/>
        </p:nvGrpSpPr>
        <p:grpSpPr>
          <a:xfrm>
            <a:off x="3159982" y="43082"/>
            <a:ext cx="1080000" cy="1080000"/>
            <a:chOff x="1208596" y="626337"/>
            <a:chExt cx="1080000" cy="1080000"/>
          </a:xfrm>
        </p:grpSpPr>
        <p:grpSp>
          <p:nvGrpSpPr>
            <p:cNvPr id="343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348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9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0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1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2</a:t>
                </a:r>
              </a:p>
            </p:txBody>
          </p:sp>
          <p:sp>
            <p:nvSpPr>
              <p:cNvPr id="352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44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45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46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47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3" name="Present Icon3"/>
          <p:cNvGrpSpPr/>
          <p:nvPr/>
        </p:nvGrpSpPr>
        <p:grpSpPr>
          <a:xfrm>
            <a:off x="4761708" y="41390"/>
            <a:ext cx="1080000" cy="1080000"/>
            <a:chOff x="1208596" y="626337"/>
            <a:chExt cx="1080000" cy="1080000"/>
          </a:xfrm>
        </p:grpSpPr>
        <p:grpSp>
          <p:nvGrpSpPr>
            <p:cNvPr id="354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359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0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1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2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3</a:t>
                </a:r>
              </a:p>
            </p:txBody>
          </p:sp>
          <p:sp>
            <p:nvSpPr>
              <p:cNvPr id="363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55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56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57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58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4" name="Present Icon4"/>
          <p:cNvGrpSpPr/>
          <p:nvPr/>
        </p:nvGrpSpPr>
        <p:grpSpPr>
          <a:xfrm>
            <a:off x="6363434" y="39698"/>
            <a:ext cx="1080000" cy="1080000"/>
            <a:chOff x="1208596" y="626337"/>
            <a:chExt cx="1080000" cy="1080000"/>
          </a:xfrm>
        </p:grpSpPr>
        <p:grpSp>
          <p:nvGrpSpPr>
            <p:cNvPr id="365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370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1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2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3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latin typeface="Arial Black" panose="020B0A04020102020204" pitchFamily="34" charset="0"/>
                  </a:rPr>
                  <a:t>4</a:t>
                </a:r>
              </a:p>
            </p:txBody>
          </p:sp>
          <p:sp>
            <p:nvSpPr>
              <p:cNvPr id="374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66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67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68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69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5" name="Present Icon5"/>
          <p:cNvGrpSpPr/>
          <p:nvPr/>
        </p:nvGrpSpPr>
        <p:grpSpPr>
          <a:xfrm>
            <a:off x="7965160" y="38006"/>
            <a:ext cx="1080000" cy="1080000"/>
            <a:chOff x="1208596" y="626337"/>
            <a:chExt cx="1080000" cy="1080000"/>
          </a:xfrm>
        </p:grpSpPr>
        <p:grpSp>
          <p:nvGrpSpPr>
            <p:cNvPr id="376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381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2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3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4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latin typeface="Arial Black" panose="020B0A04020102020204" pitchFamily="34" charset="0"/>
                  </a:rPr>
                  <a:t>5</a:t>
                </a:r>
              </a:p>
            </p:txBody>
          </p:sp>
          <p:sp>
            <p:nvSpPr>
              <p:cNvPr id="385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7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78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79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80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6" name="Present Icon6"/>
          <p:cNvGrpSpPr/>
          <p:nvPr/>
        </p:nvGrpSpPr>
        <p:grpSpPr>
          <a:xfrm>
            <a:off x="9566886" y="11822"/>
            <a:ext cx="1080000" cy="1080000"/>
            <a:chOff x="1208596" y="626337"/>
            <a:chExt cx="1080000" cy="1080000"/>
          </a:xfrm>
        </p:grpSpPr>
        <p:grpSp>
          <p:nvGrpSpPr>
            <p:cNvPr id="387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392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3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4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5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latin typeface="Arial Black" panose="020B0A04020102020204" pitchFamily="34" charset="0"/>
                  </a:rPr>
                  <a:t>6</a:t>
                </a:r>
              </a:p>
            </p:txBody>
          </p:sp>
          <p:sp>
            <p:nvSpPr>
              <p:cNvPr id="396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88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89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90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91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7" name="Present Icon7"/>
          <p:cNvGrpSpPr/>
          <p:nvPr/>
        </p:nvGrpSpPr>
        <p:grpSpPr>
          <a:xfrm>
            <a:off x="2362206" y="1284373"/>
            <a:ext cx="1080000" cy="1080000"/>
            <a:chOff x="1208596" y="626337"/>
            <a:chExt cx="1080000" cy="1080000"/>
          </a:xfrm>
        </p:grpSpPr>
        <p:grpSp>
          <p:nvGrpSpPr>
            <p:cNvPr id="398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403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4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5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6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latin typeface="Arial Black" panose="020B0A04020102020204" pitchFamily="34" charset="0"/>
                  </a:rPr>
                  <a:t>7</a:t>
                </a:r>
              </a:p>
            </p:txBody>
          </p:sp>
          <p:sp>
            <p:nvSpPr>
              <p:cNvPr id="407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99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00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01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02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8" name="Present Icon8"/>
          <p:cNvGrpSpPr/>
          <p:nvPr/>
        </p:nvGrpSpPr>
        <p:grpSpPr>
          <a:xfrm>
            <a:off x="3963932" y="1284373"/>
            <a:ext cx="1080000" cy="1080000"/>
            <a:chOff x="1208596" y="626337"/>
            <a:chExt cx="1080000" cy="1080000"/>
          </a:xfrm>
        </p:grpSpPr>
        <p:grpSp>
          <p:nvGrpSpPr>
            <p:cNvPr id="409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414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5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6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7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8</a:t>
                </a:r>
              </a:p>
            </p:txBody>
          </p:sp>
          <p:sp>
            <p:nvSpPr>
              <p:cNvPr id="418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10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11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12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13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9" name="Present Icon9"/>
          <p:cNvGrpSpPr/>
          <p:nvPr/>
        </p:nvGrpSpPr>
        <p:grpSpPr>
          <a:xfrm>
            <a:off x="5565658" y="1282681"/>
            <a:ext cx="1080000" cy="1080000"/>
            <a:chOff x="1208596" y="626337"/>
            <a:chExt cx="1080000" cy="1080000"/>
          </a:xfrm>
        </p:grpSpPr>
        <p:grpSp>
          <p:nvGrpSpPr>
            <p:cNvPr id="420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425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6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7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8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9</a:t>
                </a:r>
              </a:p>
            </p:txBody>
          </p:sp>
          <p:sp>
            <p:nvSpPr>
              <p:cNvPr id="429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21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22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23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24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0" name="Present Icon10"/>
          <p:cNvGrpSpPr/>
          <p:nvPr/>
        </p:nvGrpSpPr>
        <p:grpSpPr>
          <a:xfrm>
            <a:off x="7167384" y="1280989"/>
            <a:ext cx="1080000" cy="1080000"/>
            <a:chOff x="1208596" y="626337"/>
            <a:chExt cx="1080000" cy="1080000"/>
          </a:xfrm>
        </p:grpSpPr>
        <p:grpSp>
          <p:nvGrpSpPr>
            <p:cNvPr id="431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436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7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8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9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latin typeface="Arial Black" panose="020B0A04020102020204" pitchFamily="34" charset="0"/>
                  </a:rPr>
                  <a:t>10</a:t>
                </a:r>
              </a:p>
            </p:txBody>
          </p:sp>
          <p:sp>
            <p:nvSpPr>
              <p:cNvPr id="440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32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33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34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35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1" name="Present Icon11"/>
          <p:cNvGrpSpPr/>
          <p:nvPr/>
        </p:nvGrpSpPr>
        <p:grpSpPr>
          <a:xfrm>
            <a:off x="8769110" y="1279297"/>
            <a:ext cx="1080000" cy="1080000"/>
            <a:chOff x="1208596" y="626337"/>
            <a:chExt cx="1080000" cy="1080000"/>
          </a:xfrm>
        </p:grpSpPr>
        <p:grpSp>
          <p:nvGrpSpPr>
            <p:cNvPr id="442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447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8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9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0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latin typeface="Arial Black" panose="020B0A04020102020204" pitchFamily="34" charset="0"/>
                  </a:rPr>
                  <a:t>11</a:t>
                </a:r>
              </a:p>
            </p:txBody>
          </p:sp>
          <p:sp>
            <p:nvSpPr>
              <p:cNvPr id="451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43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44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45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46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3" name="Present Icon12"/>
          <p:cNvGrpSpPr/>
          <p:nvPr/>
        </p:nvGrpSpPr>
        <p:grpSpPr>
          <a:xfrm>
            <a:off x="1558256" y="2527356"/>
            <a:ext cx="1080000" cy="1080000"/>
            <a:chOff x="1208596" y="626337"/>
            <a:chExt cx="1080000" cy="1080000"/>
          </a:xfrm>
        </p:grpSpPr>
        <p:grpSp>
          <p:nvGrpSpPr>
            <p:cNvPr id="464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469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0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1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2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latin typeface="Arial Black" panose="020B0A04020102020204" pitchFamily="34" charset="0"/>
                  </a:rPr>
                  <a:t>12</a:t>
                </a:r>
              </a:p>
            </p:txBody>
          </p:sp>
          <p:sp>
            <p:nvSpPr>
              <p:cNvPr id="473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65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66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67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68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4" name="Present Icon13"/>
          <p:cNvGrpSpPr/>
          <p:nvPr/>
        </p:nvGrpSpPr>
        <p:grpSpPr>
          <a:xfrm>
            <a:off x="3159982" y="2527356"/>
            <a:ext cx="1080000" cy="1080000"/>
            <a:chOff x="1208596" y="626337"/>
            <a:chExt cx="1080000" cy="1080000"/>
          </a:xfrm>
        </p:grpSpPr>
        <p:grpSp>
          <p:nvGrpSpPr>
            <p:cNvPr id="475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480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1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2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3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13</a:t>
                </a:r>
              </a:p>
            </p:txBody>
          </p:sp>
          <p:sp>
            <p:nvSpPr>
              <p:cNvPr id="484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76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77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78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79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5" name="Present Icon14"/>
          <p:cNvGrpSpPr/>
          <p:nvPr/>
        </p:nvGrpSpPr>
        <p:grpSpPr>
          <a:xfrm>
            <a:off x="4761708" y="2525664"/>
            <a:ext cx="1080000" cy="1080000"/>
            <a:chOff x="1208596" y="626337"/>
            <a:chExt cx="1080000" cy="1080000"/>
          </a:xfrm>
        </p:grpSpPr>
        <p:grpSp>
          <p:nvGrpSpPr>
            <p:cNvPr id="486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491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2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3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4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14</a:t>
                </a:r>
              </a:p>
            </p:txBody>
          </p:sp>
          <p:sp>
            <p:nvSpPr>
              <p:cNvPr id="495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87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88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89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90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6" name="Present Icon15"/>
          <p:cNvGrpSpPr/>
          <p:nvPr/>
        </p:nvGrpSpPr>
        <p:grpSpPr>
          <a:xfrm>
            <a:off x="6363434" y="2523972"/>
            <a:ext cx="1080000" cy="1080000"/>
            <a:chOff x="1208596" y="626337"/>
            <a:chExt cx="1080000" cy="1080000"/>
          </a:xfrm>
        </p:grpSpPr>
        <p:grpSp>
          <p:nvGrpSpPr>
            <p:cNvPr id="497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502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3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4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5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latin typeface="Arial Black" panose="020B0A04020102020204" pitchFamily="34" charset="0"/>
                  </a:rPr>
                  <a:t>15</a:t>
                </a:r>
              </a:p>
            </p:txBody>
          </p:sp>
          <p:sp>
            <p:nvSpPr>
              <p:cNvPr id="506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98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99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00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01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7" name="Present Icon16"/>
          <p:cNvGrpSpPr/>
          <p:nvPr/>
        </p:nvGrpSpPr>
        <p:grpSpPr>
          <a:xfrm>
            <a:off x="7965160" y="2522280"/>
            <a:ext cx="1080000" cy="1080000"/>
            <a:chOff x="1208596" y="626337"/>
            <a:chExt cx="1080000" cy="1080000"/>
          </a:xfrm>
        </p:grpSpPr>
        <p:grpSp>
          <p:nvGrpSpPr>
            <p:cNvPr id="508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513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4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5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6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latin typeface="Arial Black" panose="020B0A04020102020204" pitchFamily="34" charset="0"/>
                  </a:rPr>
                  <a:t>16</a:t>
                </a:r>
              </a:p>
            </p:txBody>
          </p:sp>
          <p:sp>
            <p:nvSpPr>
              <p:cNvPr id="517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09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10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11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12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8" name="Present Icon17"/>
          <p:cNvGrpSpPr/>
          <p:nvPr/>
        </p:nvGrpSpPr>
        <p:grpSpPr>
          <a:xfrm>
            <a:off x="9566886" y="2496096"/>
            <a:ext cx="1080000" cy="1080000"/>
            <a:chOff x="1208596" y="626337"/>
            <a:chExt cx="1080000" cy="1080000"/>
          </a:xfrm>
        </p:grpSpPr>
        <p:grpSp>
          <p:nvGrpSpPr>
            <p:cNvPr id="519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524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5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6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7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latin typeface="Arial Black" panose="020B0A04020102020204" pitchFamily="34" charset="0"/>
                  </a:rPr>
                  <a:t>17</a:t>
                </a:r>
              </a:p>
            </p:txBody>
          </p:sp>
          <p:sp>
            <p:nvSpPr>
              <p:cNvPr id="528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20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21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22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23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9" name="Present Icon18"/>
          <p:cNvGrpSpPr/>
          <p:nvPr/>
        </p:nvGrpSpPr>
        <p:grpSpPr>
          <a:xfrm>
            <a:off x="2362206" y="3770339"/>
            <a:ext cx="1080000" cy="1080000"/>
            <a:chOff x="1208596" y="626337"/>
            <a:chExt cx="1080000" cy="1080000"/>
          </a:xfrm>
        </p:grpSpPr>
        <p:grpSp>
          <p:nvGrpSpPr>
            <p:cNvPr id="530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535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6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7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8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latin typeface="Arial Black" panose="020B0A04020102020204" pitchFamily="34" charset="0"/>
                  </a:rPr>
                  <a:t>18</a:t>
                </a:r>
              </a:p>
            </p:txBody>
          </p:sp>
          <p:sp>
            <p:nvSpPr>
              <p:cNvPr id="539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31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32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33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34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0" name="Present Icon19"/>
          <p:cNvGrpSpPr/>
          <p:nvPr/>
        </p:nvGrpSpPr>
        <p:grpSpPr>
          <a:xfrm>
            <a:off x="3963932" y="3770339"/>
            <a:ext cx="1080000" cy="1080000"/>
            <a:chOff x="1208596" y="626337"/>
            <a:chExt cx="1080000" cy="1080000"/>
          </a:xfrm>
        </p:grpSpPr>
        <p:grpSp>
          <p:nvGrpSpPr>
            <p:cNvPr id="541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546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7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8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9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19</a:t>
                </a:r>
              </a:p>
            </p:txBody>
          </p:sp>
          <p:sp>
            <p:nvSpPr>
              <p:cNvPr id="550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42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43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44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45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51" name="Present Icon20"/>
          <p:cNvGrpSpPr/>
          <p:nvPr/>
        </p:nvGrpSpPr>
        <p:grpSpPr>
          <a:xfrm>
            <a:off x="5565658" y="3768647"/>
            <a:ext cx="1080000" cy="1080000"/>
            <a:chOff x="1208596" y="626337"/>
            <a:chExt cx="1080000" cy="1080000"/>
          </a:xfrm>
        </p:grpSpPr>
        <p:grpSp>
          <p:nvGrpSpPr>
            <p:cNvPr id="552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557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8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9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0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20</a:t>
                </a:r>
              </a:p>
            </p:txBody>
          </p:sp>
          <p:sp>
            <p:nvSpPr>
              <p:cNvPr id="561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53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54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55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56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62" name="Present Icon21"/>
          <p:cNvGrpSpPr/>
          <p:nvPr/>
        </p:nvGrpSpPr>
        <p:grpSpPr>
          <a:xfrm>
            <a:off x="7167384" y="3766955"/>
            <a:ext cx="1080000" cy="1080000"/>
            <a:chOff x="1208596" y="626337"/>
            <a:chExt cx="1080000" cy="1080000"/>
          </a:xfrm>
        </p:grpSpPr>
        <p:grpSp>
          <p:nvGrpSpPr>
            <p:cNvPr id="563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568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9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0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1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latin typeface="Arial Black" panose="020B0A04020102020204" pitchFamily="34" charset="0"/>
                  </a:rPr>
                  <a:t>21</a:t>
                </a:r>
              </a:p>
            </p:txBody>
          </p:sp>
          <p:sp>
            <p:nvSpPr>
              <p:cNvPr id="572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64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65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66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67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3" name="Present Icon22"/>
          <p:cNvGrpSpPr/>
          <p:nvPr/>
        </p:nvGrpSpPr>
        <p:grpSpPr>
          <a:xfrm>
            <a:off x="8769110" y="3765263"/>
            <a:ext cx="1080000" cy="1080000"/>
            <a:chOff x="1208596" y="626337"/>
            <a:chExt cx="1080000" cy="1080000"/>
          </a:xfrm>
        </p:grpSpPr>
        <p:grpSp>
          <p:nvGrpSpPr>
            <p:cNvPr id="574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579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0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1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2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latin typeface="Arial Black" panose="020B0A04020102020204" pitchFamily="34" charset="0"/>
                  </a:rPr>
                  <a:t>22</a:t>
                </a:r>
              </a:p>
            </p:txBody>
          </p:sp>
          <p:sp>
            <p:nvSpPr>
              <p:cNvPr id="583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75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76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77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78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4" name="Present Icon23"/>
          <p:cNvGrpSpPr/>
          <p:nvPr/>
        </p:nvGrpSpPr>
        <p:grpSpPr>
          <a:xfrm>
            <a:off x="1558256" y="5013322"/>
            <a:ext cx="1080000" cy="1080000"/>
            <a:chOff x="1208596" y="626337"/>
            <a:chExt cx="1080000" cy="1080000"/>
          </a:xfrm>
        </p:grpSpPr>
        <p:grpSp>
          <p:nvGrpSpPr>
            <p:cNvPr id="585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590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1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2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3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latin typeface="Arial Black" panose="020B0A04020102020204" pitchFamily="34" charset="0"/>
                  </a:rPr>
                  <a:t>23</a:t>
                </a:r>
              </a:p>
            </p:txBody>
          </p:sp>
          <p:sp>
            <p:nvSpPr>
              <p:cNvPr id="594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86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87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88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89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5" name="Present Icon24"/>
          <p:cNvGrpSpPr/>
          <p:nvPr/>
        </p:nvGrpSpPr>
        <p:grpSpPr>
          <a:xfrm>
            <a:off x="3159982" y="5013322"/>
            <a:ext cx="1080000" cy="1080000"/>
            <a:chOff x="1208596" y="626337"/>
            <a:chExt cx="1080000" cy="1080000"/>
          </a:xfrm>
        </p:grpSpPr>
        <p:grpSp>
          <p:nvGrpSpPr>
            <p:cNvPr id="596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601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2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3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4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24</a:t>
                </a:r>
              </a:p>
            </p:txBody>
          </p:sp>
          <p:sp>
            <p:nvSpPr>
              <p:cNvPr id="605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97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98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99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00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6" name="Present Icon25"/>
          <p:cNvGrpSpPr/>
          <p:nvPr/>
        </p:nvGrpSpPr>
        <p:grpSpPr>
          <a:xfrm>
            <a:off x="4761708" y="5011630"/>
            <a:ext cx="1080000" cy="1080000"/>
            <a:chOff x="1208596" y="626337"/>
            <a:chExt cx="1080000" cy="1080000"/>
          </a:xfrm>
        </p:grpSpPr>
        <p:grpSp>
          <p:nvGrpSpPr>
            <p:cNvPr id="607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612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3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4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5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25</a:t>
                </a:r>
              </a:p>
            </p:txBody>
          </p:sp>
          <p:sp>
            <p:nvSpPr>
              <p:cNvPr id="616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08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09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10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11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7" name="Present Icon26"/>
          <p:cNvGrpSpPr/>
          <p:nvPr/>
        </p:nvGrpSpPr>
        <p:grpSpPr>
          <a:xfrm>
            <a:off x="6363434" y="5009938"/>
            <a:ext cx="1080000" cy="1080000"/>
            <a:chOff x="1208596" y="626337"/>
            <a:chExt cx="1080000" cy="1080000"/>
          </a:xfrm>
        </p:grpSpPr>
        <p:grpSp>
          <p:nvGrpSpPr>
            <p:cNvPr id="618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623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4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5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6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latin typeface="Arial Black" panose="020B0A04020102020204" pitchFamily="34" charset="0"/>
                  </a:rPr>
                  <a:t>26</a:t>
                </a:r>
              </a:p>
            </p:txBody>
          </p:sp>
          <p:sp>
            <p:nvSpPr>
              <p:cNvPr id="627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19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20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21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22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8" name="Present Icon27"/>
          <p:cNvGrpSpPr/>
          <p:nvPr/>
        </p:nvGrpSpPr>
        <p:grpSpPr>
          <a:xfrm>
            <a:off x="7965160" y="5008246"/>
            <a:ext cx="1080000" cy="1080000"/>
            <a:chOff x="1208596" y="626337"/>
            <a:chExt cx="1080000" cy="1080000"/>
          </a:xfrm>
        </p:grpSpPr>
        <p:grpSp>
          <p:nvGrpSpPr>
            <p:cNvPr id="629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634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5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6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7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latin typeface="Arial Black" panose="020B0A04020102020204" pitchFamily="34" charset="0"/>
                  </a:rPr>
                  <a:t>27</a:t>
                </a:r>
              </a:p>
            </p:txBody>
          </p:sp>
          <p:sp>
            <p:nvSpPr>
              <p:cNvPr id="638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30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31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32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33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9" name="Present Icon28"/>
          <p:cNvGrpSpPr/>
          <p:nvPr/>
        </p:nvGrpSpPr>
        <p:grpSpPr>
          <a:xfrm>
            <a:off x="9566886" y="4982062"/>
            <a:ext cx="1080000" cy="1080000"/>
            <a:chOff x="1208596" y="626337"/>
            <a:chExt cx="1080000" cy="1080000"/>
          </a:xfrm>
        </p:grpSpPr>
        <p:grpSp>
          <p:nvGrpSpPr>
            <p:cNvPr id="640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645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6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7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8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latin typeface="Arial Black" panose="020B0A04020102020204" pitchFamily="34" charset="0"/>
                  </a:rPr>
                  <a:t>28</a:t>
                </a:r>
              </a:p>
            </p:txBody>
          </p:sp>
          <p:sp>
            <p:nvSpPr>
              <p:cNvPr id="649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41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42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43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44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1" name="Present Icon29"/>
          <p:cNvGrpSpPr/>
          <p:nvPr/>
        </p:nvGrpSpPr>
        <p:grpSpPr>
          <a:xfrm>
            <a:off x="10365948" y="3739079"/>
            <a:ext cx="1080000" cy="1080000"/>
            <a:chOff x="1208596" y="626337"/>
            <a:chExt cx="1080000" cy="1080000"/>
          </a:xfrm>
        </p:grpSpPr>
        <p:grpSp>
          <p:nvGrpSpPr>
            <p:cNvPr id="662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667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8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9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0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latin typeface="Arial Black" panose="020B0A04020102020204" pitchFamily="34" charset="0"/>
                  </a:rPr>
                  <a:t>29</a:t>
                </a:r>
              </a:p>
            </p:txBody>
          </p:sp>
          <p:sp>
            <p:nvSpPr>
              <p:cNvPr id="671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3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64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65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66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50" name="Present Icon30"/>
          <p:cNvGrpSpPr/>
          <p:nvPr/>
        </p:nvGrpSpPr>
        <p:grpSpPr>
          <a:xfrm>
            <a:off x="10375421" y="1253113"/>
            <a:ext cx="1080000" cy="1080000"/>
            <a:chOff x="1208596" y="626337"/>
            <a:chExt cx="1080000" cy="1080000"/>
          </a:xfrm>
        </p:grpSpPr>
        <p:grpSp>
          <p:nvGrpSpPr>
            <p:cNvPr id="651" name="Present"/>
            <p:cNvGrpSpPr/>
            <p:nvPr/>
          </p:nvGrpSpPr>
          <p:grpSpPr>
            <a:xfrm>
              <a:off x="1208596" y="626337"/>
              <a:ext cx="1080000" cy="1080000"/>
              <a:chOff x="2884996" y="1532203"/>
              <a:chExt cx="1080000" cy="1080000"/>
            </a:xfrm>
            <a:solidFill>
              <a:srgbClr val="00B0F0"/>
            </a:solidFill>
            <a:scene3d>
              <a:camera prst="isometricTopUp"/>
              <a:lightRig rig="twoPt" dir="t">
                <a:rot lat="0" lon="0" rev="1800000"/>
              </a:lightRig>
            </a:scene3d>
          </p:grpSpPr>
          <p:sp>
            <p:nvSpPr>
              <p:cNvPr id="656" name="Ribbon"/>
              <p:cNvSpPr/>
              <p:nvPr/>
            </p:nvSpPr>
            <p:spPr>
              <a:xfrm>
                <a:off x="2884996" y="1532203"/>
                <a:ext cx="1080000" cy="1080000"/>
              </a:xfrm>
              <a:custGeom>
                <a:avLst/>
                <a:gdLst>
                  <a:gd name="connsiteX0" fmla="*/ 490046 w 1080000"/>
                  <a:gd name="connsiteY0" fmla="*/ 0 h 1080000"/>
                  <a:gd name="connsiteX1" fmla="*/ 589954 w 1080000"/>
                  <a:gd name="connsiteY1" fmla="*/ 0 h 1080000"/>
                  <a:gd name="connsiteX2" fmla="*/ 589954 w 1080000"/>
                  <a:gd name="connsiteY2" fmla="*/ 490046 h 1080000"/>
                  <a:gd name="connsiteX3" fmla="*/ 1080000 w 1080000"/>
                  <a:gd name="connsiteY3" fmla="*/ 490046 h 1080000"/>
                  <a:gd name="connsiteX4" fmla="*/ 1080000 w 1080000"/>
                  <a:gd name="connsiteY4" fmla="*/ 589954 h 1080000"/>
                  <a:gd name="connsiteX5" fmla="*/ 589954 w 1080000"/>
                  <a:gd name="connsiteY5" fmla="*/ 589954 h 1080000"/>
                  <a:gd name="connsiteX6" fmla="*/ 589954 w 1080000"/>
                  <a:gd name="connsiteY6" fmla="*/ 1080000 h 1080000"/>
                  <a:gd name="connsiteX7" fmla="*/ 490046 w 1080000"/>
                  <a:gd name="connsiteY7" fmla="*/ 1080000 h 1080000"/>
                  <a:gd name="connsiteX8" fmla="*/ 490046 w 1080000"/>
                  <a:gd name="connsiteY8" fmla="*/ 589954 h 1080000"/>
                  <a:gd name="connsiteX9" fmla="*/ 0 w 1080000"/>
                  <a:gd name="connsiteY9" fmla="*/ 589954 h 1080000"/>
                  <a:gd name="connsiteX10" fmla="*/ 0 w 1080000"/>
                  <a:gd name="connsiteY10" fmla="*/ 490046 h 1080000"/>
                  <a:gd name="connsiteX11" fmla="*/ 490046 w 1080000"/>
                  <a:gd name="connsiteY11" fmla="*/ 490046 h 1080000"/>
                  <a:gd name="connsiteX12" fmla="*/ 490046 w 1080000"/>
                  <a:gd name="connsiteY12" fmla="*/ 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00" h="1080000">
                    <a:moveTo>
                      <a:pt x="490046" y="0"/>
                    </a:moveTo>
                    <a:lnTo>
                      <a:pt x="589954" y="0"/>
                    </a:lnTo>
                    <a:lnTo>
                      <a:pt x="589954" y="490046"/>
                    </a:lnTo>
                    <a:lnTo>
                      <a:pt x="1080000" y="490046"/>
                    </a:lnTo>
                    <a:lnTo>
                      <a:pt x="1080000" y="589954"/>
                    </a:lnTo>
                    <a:lnTo>
                      <a:pt x="589954" y="589954"/>
                    </a:lnTo>
                    <a:lnTo>
                      <a:pt x="589954" y="1080000"/>
                    </a:lnTo>
                    <a:lnTo>
                      <a:pt x="490046" y="1080000"/>
                    </a:lnTo>
                    <a:lnTo>
                      <a:pt x="490046" y="589954"/>
                    </a:lnTo>
                    <a:lnTo>
                      <a:pt x="0" y="589954"/>
                    </a:lnTo>
                    <a:lnTo>
                      <a:pt x="0" y="490046"/>
                    </a:lnTo>
                    <a:lnTo>
                      <a:pt x="490046" y="490046"/>
                    </a:lnTo>
                    <a:lnTo>
                      <a:pt x="49004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7" name="Box"/>
              <p:cNvSpPr/>
              <p:nvPr/>
            </p:nvSpPr>
            <p:spPr>
              <a:xfrm>
                <a:off x="2884996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8" name="Box"/>
              <p:cNvSpPr/>
              <p:nvPr/>
            </p:nvSpPr>
            <p:spPr>
              <a:xfrm>
                <a:off x="3474950" y="1532203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9" name="Box"/>
              <p:cNvSpPr/>
              <p:nvPr/>
            </p:nvSpPr>
            <p:spPr>
              <a:xfrm>
                <a:off x="2884996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latin typeface="Arial Black" panose="020B0A04020102020204" pitchFamily="34" charset="0"/>
                  </a:rPr>
                  <a:t>30</a:t>
                </a:r>
              </a:p>
            </p:txBody>
          </p:sp>
          <p:sp>
            <p:nvSpPr>
              <p:cNvPr id="660" name="Box"/>
              <p:cNvSpPr/>
              <p:nvPr/>
            </p:nvSpPr>
            <p:spPr>
              <a:xfrm>
                <a:off x="3474950" y="2122157"/>
                <a:ext cx="490046" cy="490046"/>
              </a:xfrm>
              <a:custGeom>
                <a:avLst/>
                <a:gdLst>
                  <a:gd name="connsiteX0" fmla="*/ 0 w 490046"/>
                  <a:gd name="connsiteY0" fmla="*/ 0 h 490046"/>
                  <a:gd name="connsiteX1" fmla="*/ 490046 w 490046"/>
                  <a:gd name="connsiteY1" fmla="*/ 0 h 490046"/>
                  <a:gd name="connsiteX2" fmla="*/ 490046 w 490046"/>
                  <a:gd name="connsiteY2" fmla="*/ 490046 h 490046"/>
                  <a:gd name="connsiteX3" fmla="*/ 0 w 490046"/>
                  <a:gd name="connsiteY3" fmla="*/ 490046 h 490046"/>
                  <a:gd name="connsiteX4" fmla="*/ 0 w 490046"/>
                  <a:gd name="connsiteY4" fmla="*/ 0 h 4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6" h="490046">
                    <a:moveTo>
                      <a:pt x="0" y="0"/>
                    </a:moveTo>
                    <a:lnTo>
                      <a:pt x="490046" y="0"/>
                    </a:lnTo>
                    <a:lnTo>
                      <a:pt x="490046" y="490046"/>
                    </a:lnTo>
                    <a:lnTo>
                      <a:pt x="0" y="4900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sp3d prstMaterial="flat">
                <a:bevelT w="0" h="895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52" name="Ribbon"/>
            <p:cNvSpPr/>
            <p:nvPr/>
          </p:nvSpPr>
          <p:spPr>
            <a:xfrm rot="18313564">
              <a:off x="1513371" y="92202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53" name="Ribbon"/>
            <p:cNvSpPr/>
            <p:nvPr/>
          </p:nvSpPr>
          <p:spPr>
            <a:xfrm rot="2616606">
              <a:off x="1784580" y="910252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54" name="Ribbon"/>
            <p:cNvSpPr/>
            <p:nvPr/>
          </p:nvSpPr>
          <p:spPr>
            <a:xfrm rot="21338908">
              <a:off x="1642780" y="883173"/>
              <a:ext cx="192686" cy="326277"/>
            </a:xfrm>
            <a:prstGeom prst="donut">
              <a:avLst>
                <a:gd name="adj" fmla="val 23944"/>
              </a:avLst>
            </a:prstGeom>
            <a:solidFill>
              <a:schemeClr val="bg1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55" name="Ribbon"/>
            <p:cNvSpPr/>
            <p:nvPr/>
          </p:nvSpPr>
          <p:spPr>
            <a:xfrm>
              <a:off x="1725736" y="1140153"/>
              <a:ext cx="45719" cy="48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94" name="Link 1">
            <a:hlinkClick r:id="rId4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1272374" y="187776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2" name="Link 2">
            <a:hlinkClick r:id="rId6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2875582" y="201678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3" name="Link 3">
            <a:hlinkClick r:id="rId7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4472741" y="201678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4" name="Link 4">
            <a:hlinkClick r:id="rId8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6083155" y="194542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5" name="Link 5">
            <a:hlinkClick r:id="rId9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7673047" y="194542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6" name="Link 6">
            <a:hlinkClick r:id="rId10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9276117" y="162720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7" name="Link 7">
            <a:hlinkClick r:id="rId11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2074737" y="1425265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8" name="Link 8">
            <a:hlinkClick r:id="rId12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3677945" y="1439167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9" name="Link 9">
            <a:hlinkClick r:id="rId13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5275104" y="1439167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0" name="Link 10">
            <a:hlinkClick r:id="rId14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6885518" y="1432031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1" name="Link 11">
            <a:hlinkClick r:id="rId15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8475410" y="1432031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5" name="Link 12">
            <a:hlinkClick r:id="rId16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1272374" y="2657531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6" name="Link 13">
            <a:hlinkClick r:id="rId17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2875582" y="2671433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7" name="Link 14">
            <a:hlinkClick r:id="rId18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4472741" y="2671433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8" name="Link 15">
            <a:hlinkClick r:id="rId19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6083155" y="2664297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9" name="Link 16">
            <a:hlinkClick r:id="rId20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7672253" y="2664298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0" name="Link 17">
            <a:hlinkClick r:id="rId21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9276117" y="2632475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1" name="Link 18">
            <a:hlinkClick r:id="rId22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2074736" y="3910935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2" name="Link 19">
            <a:hlinkClick r:id="rId23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3677944" y="3924837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3" name="Link 20">
            <a:hlinkClick r:id="rId24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5275103" y="3924837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4" name="Link 21">
            <a:hlinkClick r:id="rId25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6885517" y="3917701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5" name="Link 22">
            <a:hlinkClick r:id="rId26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8475409" y="3917701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7" name="Link 23">
            <a:hlinkClick r:id="rId27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1272374" y="5149657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8" name="Link 24">
            <a:hlinkClick r:id="rId28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2875582" y="5163559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9" name="Link 25">
            <a:hlinkClick r:id="rId29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4472741" y="5163559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0" name="Link 26">
            <a:hlinkClick r:id="rId30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6083155" y="5156423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1" name="Link 27">
            <a:hlinkClick r:id="rId31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7673047" y="5156423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2" name="Link 28">
            <a:hlinkClick r:id="rId32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9276117" y="5124601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6" name="Link 29">
            <a:hlinkClick r:id="rId33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10078479" y="3885879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2" name="Link 30">
            <a:hlinkClick r:id="rId34" action="ppaction://hlinksldjump" highlightClick="1">
              <a:snd r:embed="rId5" name="whoosh.wav"/>
            </a:hlinkClick>
          </p:cNvPr>
          <p:cNvSpPr/>
          <p:nvPr/>
        </p:nvSpPr>
        <p:spPr>
          <a:xfrm rot="5400000">
            <a:off x="10078480" y="1400209"/>
            <a:ext cx="1653350" cy="1506403"/>
          </a:xfrm>
          <a:prstGeom prst="hexagon">
            <a:avLst>
              <a:gd name="adj" fmla="val 30669"/>
              <a:gd name="vf" fmla="val 11547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4010" y="2777823"/>
            <a:ext cx="1033875" cy="1266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31" y="1404947"/>
            <a:ext cx="1610144" cy="1519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" y="3930487"/>
            <a:ext cx="1774551" cy="1314055"/>
          </a:xfrm>
          <a:prstGeom prst="rect">
            <a:avLst/>
          </a:prstGeom>
        </p:spPr>
      </p:pic>
      <p:sp>
        <p:nvSpPr>
          <p:cNvPr id="6" name="TextBox 5">
            <a:hlinkClick r:id="rId38" action="ppaction://hlinksldjump"/>
          </p:cNvPr>
          <p:cNvSpPr txBox="1"/>
          <p:nvPr/>
        </p:nvSpPr>
        <p:spPr>
          <a:xfrm>
            <a:off x="210362" y="4212352"/>
            <a:ext cx="870831" cy="284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Elzevir" panose="020B0603050302020204" pitchFamily="34" charset="0"/>
              </a:rPr>
              <a:t>Сюрприз </a:t>
            </a:r>
            <a:endParaRPr lang="ru-RU" sz="1200" b="1" dirty="0">
              <a:solidFill>
                <a:srgbClr val="002060"/>
              </a:solidFill>
              <a:latin typeface="Elzevir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94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7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7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7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7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7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7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7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0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7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"/>
                  </p:tgtEl>
                </p:cond>
              </p:nextCondLst>
            </p:seq>
          </p:childTnLst>
        </p:cTn>
      </p:par>
    </p:tnLst>
    <p:bldLst>
      <p:bldP spid="694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695" grpId="0" animBg="1"/>
      <p:bldP spid="696" grpId="0" animBg="1"/>
      <p:bldP spid="697" grpId="0" animBg="1"/>
      <p:bldP spid="698" grpId="0" animBg="1"/>
      <p:bldP spid="699" grpId="0" animBg="1"/>
      <p:bldP spid="700" grpId="0" animBg="1"/>
      <p:bldP spid="701" grpId="0" animBg="1"/>
      <p:bldP spid="702" grpId="0" animBg="1"/>
      <p:bldP spid="703" grpId="0" animBg="1"/>
      <p:bldP spid="704" grpId="0" animBg="1"/>
      <p:bldP spid="705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06" grpId="0" animBg="1"/>
      <p:bldP spid="46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FFDFAF">
              <a:alpha val="96863"/>
            </a:srgbClr>
          </a:solidFill>
          <a:ln>
            <a:solidFill>
              <a:srgbClr val="FFD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Олени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FFDFAF">
              <a:alpha val="96863"/>
            </a:srgbClr>
          </a:solidFill>
          <a:ln>
            <a:solidFill>
              <a:srgbClr val="FFD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Какие животные в санях </a:t>
            </a:r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у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Санта Клауса?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179"/>
            <a:ext cx="3099619" cy="18864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2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CDACE6">
              <a:alpha val="96863"/>
            </a:srgbClr>
          </a:solidFill>
          <a:ln>
            <a:solidFill>
              <a:srgbClr val="CDA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Ведро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CDACE6">
              <a:alpha val="96863"/>
            </a:srgbClr>
          </a:solidFill>
          <a:ln>
            <a:solidFill>
              <a:srgbClr val="CDA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Какой любимый головной убор </a:t>
            </a:r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Снеговика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?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2362"/>
            <a:ext cx="2548107" cy="22741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FFCC00">
              <a:alpha val="96863"/>
            </a:srgbClr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Сосулька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FFCC00">
              <a:alpha val="96863"/>
            </a:srgbClr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Ледяная морковка – это …?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179"/>
            <a:ext cx="2304552" cy="20367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3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FFCC00">
              <a:alpha val="96863"/>
            </a:srgbClr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Куранты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FFCC00">
              <a:alpha val="96863"/>
            </a:srgbClr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Как называют часы, извещающие о наступлении Нового года?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179"/>
            <a:ext cx="2304552" cy="20367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0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4712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Bodoni Initials" panose="02000000000000000000" pitchFamily="2" charset="0"/>
              </a:rPr>
              <a:t>Музыкальный сюрприз</a:t>
            </a:r>
            <a:endParaRPr lang="ru-RU" sz="5400" b="1" dirty="0">
              <a:solidFill>
                <a:srgbClr val="0070C0"/>
              </a:solidFill>
              <a:latin typeface="Bodoni Initials" panose="02000000000000000000" pitchFamily="2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78083" y="6145186"/>
            <a:ext cx="567278" cy="513536"/>
          </a:xfrm>
          <a:prstGeom prst="rect">
            <a:avLst/>
          </a:prstGeom>
        </p:spPr>
      </p:pic>
      <p:sp>
        <p:nvSpPr>
          <p:cNvPr id="6" name="Умножение 5">
            <a:hlinkClick r:id="" action="ppaction://hlinkshowjump?jump=endshow"/>
          </p:cNvPr>
          <p:cNvSpPr/>
          <p:nvPr/>
        </p:nvSpPr>
        <p:spPr>
          <a:xfrm>
            <a:off x="11518490" y="6053079"/>
            <a:ext cx="627552" cy="697747"/>
          </a:xfrm>
          <a:prstGeom prst="mathMultiply">
            <a:avLst/>
          </a:prstGeom>
          <a:solidFill>
            <a:srgbClr val="B4D7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deti-online.com_-_novogodnie-igrushk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43716" y="6179957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4865" y="1601688"/>
            <a:ext cx="4643283" cy="466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1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0282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Bodoni Initials" panose="02000000000000000000" pitchFamily="2" charset="0"/>
              </a:rPr>
              <a:t>Источники информации</a:t>
            </a:r>
            <a:endParaRPr lang="ru-RU" sz="4800" b="1" dirty="0">
              <a:solidFill>
                <a:srgbClr val="0070C0"/>
              </a:solidFill>
              <a:latin typeface="Bodoni Initials" panose="020000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7921" y="1704654"/>
            <a:ext cx="11073581" cy="4018165"/>
          </a:xfrm>
        </p:spPr>
        <p:txBody>
          <a:bodyPr>
            <a:normAutofit/>
          </a:bodyPr>
          <a:lstStyle/>
          <a:p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pedagogtop.ru/sovety/novogodnyaya-viktorina-s-otvetami-dlya-6-7-klassa.html</a:t>
            </a:r>
            <a:endParaRPr lang="ru-RU" sz="1200" dirty="0" smtClean="0"/>
          </a:p>
          <a:p>
            <a:r>
              <a:rPr lang="en-US" sz="1200" dirty="0">
                <a:hlinkClick r:id="rId4"/>
              </a:rPr>
              <a:t>https://</a:t>
            </a:r>
            <a:r>
              <a:rPr lang="en-US" sz="1200" dirty="0" smtClean="0">
                <a:hlinkClick r:id="rId4"/>
              </a:rPr>
              <a:t>deti-online.com/pesni/novogodnie/novogodnie-igrushki/</a:t>
            </a:r>
            <a:r>
              <a:rPr lang="ru-RU" sz="1200" u="sng" dirty="0">
                <a:hlinkClick r:id="rId5"/>
              </a:rPr>
              <a:t>https://tekhnologic.wordpress.com/2017/10/22/seasonal-powerpoint-games/</a:t>
            </a:r>
            <a:endParaRPr lang="ru-RU" sz="1200" dirty="0"/>
          </a:p>
          <a:p>
            <a:r>
              <a:rPr lang="ru-RU" sz="1200" u="sng" dirty="0">
                <a:hlinkClick r:id="rId6"/>
              </a:rPr>
              <a:t>https://</a:t>
            </a:r>
            <a:r>
              <a:rPr lang="ru-RU" sz="1200" u="sng" dirty="0" smtClean="0">
                <a:hlinkClick r:id="rId6"/>
              </a:rPr>
              <a:t>photoshop-kopona.com/ru/54215-obnovleno-25-png-rozhdestvenskie-i-novogodnie-podarki-v-elovyh-vetkah-png-na-prozrachnom-fone.html</a:t>
            </a:r>
            <a:endParaRPr lang="ru-RU" sz="1200" u="sng" dirty="0" smtClean="0"/>
          </a:p>
          <a:p>
            <a:r>
              <a:rPr lang="en-US" sz="1200" dirty="0">
                <a:hlinkClick r:id="rId7"/>
              </a:rPr>
              <a:t>https://</a:t>
            </a:r>
            <a:r>
              <a:rPr lang="en-US" sz="1200" dirty="0" smtClean="0">
                <a:hlinkClick r:id="rId7"/>
              </a:rPr>
              <a:t>doshkolnik.my1.ru/news/novogodnjaja_viktorina_3_klass/2015-04-20-75</a:t>
            </a:r>
            <a:r>
              <a:rPr lang="ru-RU" sz="1200" dirty="0" smtClean="0"/>
              <a:t> </a:t>
            </a:r>
            <a:endParaRPr lang="ru-RU" sz="1200" dirty="0"/>
          </a:p>
          <a:p>
            <a:r>
              <a:rPr lang="ru-RU" sz="1200" u="sng" dirty="0">
                <a:hlinkClick r:id="rId8"/>
              </a:rPr>
              <a:t>https://photoshop-kopona.com/ru/31758-fony-so-snegom.html</a:t>
            </a:r>
            <a:endParaRPr lang="ru-RU" sz="1200" dirty="0"/>
          </a:p>
          <a:p>
            <a:r>
              <a:rPr lang="ru-RU" sz="1200" u="sng" dirty="0">
                <a:hlinkClick r:id="rId9"/>
              </a:rPr>
              <a:t>https://photoshop-kopona.com/ru/sneg</a:t>
            </a:r>
            <a:r>
              <a:rPr lang="ru-RU" sz="1200" u="sng" dirty="0" smtClean="0">
                <a:hlinkClick r:id="rId9"/>
              </a:rPr>
              <a:t>/</a:t>
            </a:r>
            <a:endParaRPr lang="ru-RU" sz="1200" u="sng" dirty="0" smtClean="0"/>
          </a:p>
          <a:p>
            <a:r>
              <a:rPr lang="en-US" sz="1200" dirty="0">
                <a:hlinkClick r:id="rId10"/>
              </a:rPr>
              <a:t>https://</a:t>
            </a:r>
            <a:r>
              <a:rPr lang="en-US" sz="1200" dirty="0" smtClean="0">
                <a:hlinkClick r:id="rId10"/>
              </a:rPr>
              <a:t>kladraz.ru/prazdniki/novyi-god/viktoriny-na-novyi-god.html</a:t>
            </a:r>
            <a:endParaRPr lang="ru-RU" sz="1200" dirty="0" smtClean="0"/>
          </a:p>
          <a:p>
            <a:r>
              <a:rPr lang="en-US" sz="1200" dirty="0">
                <a:hlinkClick r:id="rId11"/>
              </a:rPr>
              <a:t>https://</a:t>
            </a:r>
            <a:r>
              <a:rPr lang="en-US" sz="1200" dirty="0" smtClean="0">
                <a:hlinkClick r:id="rId11"/>
              </a:rPr>
              <a:t>shkolabuduschego.ru/viktorina/detskaya-novogodnyaya-viktorina-2017.html</a:t>
            </a:r>
            <a:endParaRPr lang="ru-RU" sz="1200" dirty="0" smtClean="0"/>
          </a:p>
          <a:p>
            <a:r>
              <a:rPr lang="en-US" sz="1200" dirty="0">
                <a:hlinkClick r:id="rId12"/>
              </a:rPr>
              <a:t>https://</a:t>
            </a:r>
            <a:r>
              <a:rPr lang="en-US" sz="1200" dirty="0" smtClean="0">
                <a:hlinkClick r:id="rId12"/>
              </a:rPr>
              <a:t>multiurok.ru/files/novogodniaia-viktorina-3.html</a:t>
            </a:r>
            <a:endParaRPr lang="ru-RU" sz="1200" dirty="0" smtClean="0"/>
          </a:p>
          <a:p>
            <a:pPr marL="0" indent="0">
              <a:buNone/>
            </a:pPr>
            <a:endParaRPr lang="ru-RU" sz="1400" dirty="0" smtClean="0"/>
          </a:p>
          <a:p>
            <a:endParaRPr lang="ru-RU" sz="14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</p:txBody>
      </p:sp>
      <p:pic>
        <p:nvPicPr>
          <p:cNvPr id="5" name="Рисунок 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433766" y="6188717"/>
            <a:ext cx="504364" cy="45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75DBFF">
              <a:alpha val="96863"/>
            </a:srgbClr>
          </a:solidFill>
          <a:ln>
            <a:solidFill>
              <a:srgbClr val="75D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Великий Устюг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75DBFF">
              <a:alpha val="96863"/>
            </a:srgbClr>
          </a:solidFill>
          <a:ln>
            <a:solidFill>
              <a:srgbClr val="75D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Какой город объявлен географической </a:t>
            </a:r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родиной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российского Деда Мороза?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182"/>
            <a:ext cx="1916575" cy="34451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9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ABFFD1">
              <a:alpha val="96863"/>
            </a:srgbClr>
          </a:solidFill>
          <a:ln>
            <a:solidFill>
              <a:srgbClr val="ABF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В  Финляндии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ABFFD1">
              <a:alpha val="96863"/>
            </a:srgbClr>
          </a:solidFill>
          <a:ln>
            <a:solidFill>
              <a:srgbClr val="ABF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В какой стране у Деда Мороза </a:t>
            </a:r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такое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забавное имя — Йоулупукки?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36" y="16178"/>
            <a:ext cx="2005780" cy="2429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FFB7B7">
              <a:alpha val="96863"/>
            </a:srgbClr>
          </a:solidFill>
          <a:ln>
            <a:solidFill>
              <a:srgbClr val="FFB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FFB7B7">
              <a:alpha val="96863"/>
            </a:srgbClr>
          </a:solidFill>
          <a:ln>
            <a:solidFill>
              <a:srgbClr val="FFB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В какой стране новогоднего </a:t>
            </a:r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дедушку зовут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Баба Жара?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179"/>
            <a:ext cx="2789903" cy="1925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924386" y="4700203"/>
            <a:ext cx="1858297" cy="1143588"/>
          </a:xfrm>
          <a:prstGeom prst="roundRect">
            <a:avLst/>
          </a:prstGeom>
          <a:solidFill>
            <a:srgbClr val="FF9F9F"/>
          </a:solidFill>
          <a:ln>
            <a:solidFill>
              <a:srgbClr val="FF8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i="1" dirty="0" smtClean="0">
                <a:solidFill>
                  <a:schemeClr val="tx1"/>
                </a:solidFill>
                <a:latin typeface="Elzevir" panose="020B0603050302020204" pitchFamily="34" charset="0"/>
              </a:rPr>
              <a:t>В Панаме </a:t>
            </a:r>
            <a:endParaRPr lang="ru-RU" sz="2600" b="1" i="1" dirty="0">
              <a:solidFill>
                <a:schemeClr val="tx1"/>
              </a:solidFill>
              <a:latin typeface="Elzevir" panose="020B06030503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47303" y="4694432"/>
            <a:ext cx="1858297" cy="1149358"/>
          </a:xfrm>
          <a:prstGeom prst="roundRect">
            <a:avLst/>
          </a:prstGeom>
          <a:solidFill>
            <a:srgbClr val="FF9F9F"/>
          </a:solidFill>
          <a:ln>
            <a:solidFill>
              <a:srgbClr val="FF8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i="1" dirty="0" smtClean="0">
                <a:solidFill>
                  <a:schemeClr val="tx1"/>
                </a:solidFill>
                <a:latin typeface="Elzevir" panose="020B0603050302020204" pitchFamily="34" charset="0"/>
              </a:rPr>
              <a:t>В Камбодже </a:t>
            </a:r>
            <a:endParaRPr lang="ru-RU" sz="2600" b="1" i="1" dirty="0">
              <a:solidFill>
                <a:schemeClr val="tx1"/>
              </a:solidFill>
              <a:latin typeface="Elzevir" panose="020B06030503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721652" y="4700202"/>
            <a:ext cx="1858297" cy="1143587"/>
          </a:xfrm>
          <a:prstGeom prst="roundRect">
            <a:avLst/>
          </a:prstGeom>
          <a:solidFill>
            <a:srgbClr val="FF9F9F"/>
          </a:solidFill>
          <a:ln>
            <a:solidFill>
              <a:srgbClr val="FF8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i="1" dirty="0" smtClean="0">
                <a:solidFill>
                  <a:schemeClr val="tx1"/>
                </a:solidFill>
                <a:latin typeface="Elzevir" panose="020B0603050302020204" pitchFamily="34" charset="0"/>
              </a:rPr>
              <a:t>В </a:t>
            </a:r>
          </a:p>
          <a:p>
            <a:pPr algn="ctr"/>
            <a:r>
              <a:rPr lang="ru-RU" sz="2600" b="1" i="1" dirty="0" smtClean="0">
                <a:solidFill>
                  <a:schemeClr val="tx1"/>
                </a:solidFill>
                <a:latin typeface="Elzevir" panose="020B0603050302020204" pitchFamily="34" charset="0"/>
              </a:rPr>
              <a:t>Индии</a:t>
            </a:r>
            <a:endParaRPr lang="ru-RU" sz="2600" b="1" i="1" dirty="0">
              <a:solidFill>
                <a:schemeClr val="tx1"/>
              </a:solidFill>
              <a:latin typeface="Elzevir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64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2DEFC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FFDFAF">
              <a:alpha val="96863"/>
            </a:srgbClr>
          </a:solidFill>
          <a:ln>
            <a:solidFill>
              <a:srgbClr val="FFD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Лес 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FFDFAF">
              <a:alpha val="96863"/>
            </a:srgbClr>
          </a:solidFill>
          <a:ln>
            <a:solidFill>
              <a:srgbClr val="FFD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Назовите родину елочки.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179"/>
            <a:ext cx="3099619" cy="18864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0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CDACE6">
              <a:alpha val="96863"/>
            </a:srgbClr>
          </a:solidFill>
          <a:ln>
            <a:solidFill>
              <a:srgbClr val="CDA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Хоровод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CDACE6">
              <a:alpha val="96863"/>
            </a:srgbClr>
          </a:solidFill>
          <a:ln>
            <a:solidFill>
              <a:srgbClr val="CDA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Назовите старинный 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ритуальный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танец </a:t>
            </a:r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у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елки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2362"/>
            <a:ext cx="2548107" cy="22741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342385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2"/>
            <a:ext cx="12192000" cy="6874181"/>
          </a:xfrm>
          <a:prstGeom prst="rect">
            <a:avLst/>
          </a:prstGeom>
        </p:spPr>
      </p:pic>
      <p:sp>
        <p:nvSpPr>
          <p:cNvPr id="15" name="Paper 2"/>
          <p:cNvSpPr/>
          <p:nvPr/>
        </p:nvSpPr>
        <p:spPr>
          <a:xfrm>
            <a:off x="0" y="3428999"/>
            <a:ext cx="10972800" cy="3412820"/>
          </a:xfrm>
          <a:custGeom>
            <a:avLst/>
            <a:gdLst>
              <a:gd name="connsiteX0" fmla="*/ 1219200 w 10972800"/>
              <a:gd name="connsiteY0" fmla="*/ 0 h 3412820"/>
              <a:gd name="connsiteX1" fmla="*/ 10972800 w 10972800"/>
              <a:gd name="connsiteY1" fmla="*/ 0 h 3412820"/>
              <a:gd name="connsiteX2" fmla="*/ 9753600 w 10972800"/>
              <a:gd name="connsiteY2" fmla="*/ 3000376 h 3412820"/>
              <a:gd name="connsiteX3" fmla="*/ 4876800 w 10972800"/>
              <a:gd name="connsiteY3" fmla="*/ 3000376 h 3412820"/>
              <a:gd name="connsiteX4" fmla="*/ 0 w 10972800"/>
              <a:gd name="connsiteY4" fmla="*/ 3000376 h 3412820"/>
              <a:gd name="connsiteX5" fmla="*/ 1219200 w 10972800"/>
              <a:gd name="connsiteY5" fmla="*/ 0 h 341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3412820">
                <a:moveTo>
                  <a:pt x="1219200" y="0"/>
                </a:moveTo>
                <a:lnTo>
                  <a:pt x="10972800" y="0"/>
                </a:lnTo>
                <a:lnTo>
                  <a:pt x="9753600" y="3000376"/>
                </a:lnTo>
                <a:cubicBezTo>
                  <a:pt x="8128000" y="4429126"/>
                  <a:pt x="6502400" y="1571626"/>
                  <a:pt x="4876800" y="3000376"/>
                </a:cubicBezTo>
                <a:cubicBezTo>
                  <a:pt x="3251200" y="4429126"/>
                  <a:pt x="1625600" y="1571626"/>
                  <a:pt x="0" y="3000376"/>
                </a:cubicBezTo>
                <a:lnTo>
                  <a:pt x="1219200" y="0"/>
                </a:lnTo>
                <a:close/>
              </a:path>
            </a:pathLst>
          </a:custGeom>
          <a:solidFill>
            <a:srgbClr val="FFB7E7">
              <a:alpha val="96863"/>
            </a:srgbClr>
          </a:solidFill>
          <a:ln>
            <a:solidFill>
              <a:srgbClr val="FFB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i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Серый волк</a:t>
            </a:r>
            <a:endParaRPr lang="en-GB" sz="5400" b="1" i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per 1"/>
          <p:cNvSpPr/>
          <p:nvPr/>
        </p:nvSpPr>
        <p:spPr>
          <a:xfrm>
            <a:off x="1219201" y="16182"/>
            <a:ext cx="10972799" cy="3412817"/>
          </a:xfrm>
          <a:custGeom>
            <a:avLst/>
            <a:gdLst>
              <a:gd name="connsiteX0" fmla="*/ 2285999 w 10972799"/>
              <a:gd name="connsiteY0" fmla="*/ 405 h 3412817"/>
              <a:gd name="connsiteX1" fmla="*/ 6095999 w 10972799"/>
              <a:gd name="connsiteY1" fmla="*/ 412444 h 3412817"/>
              <a:gd name="connsiteX2" fmla="*/ 10972799 w 10972799"/>
              <a:gd name="connsiteY2" fmla="*/ 412444 h 3412817"/>
              <a:gd name="connsiteX3" fmla="*/ 9753600 w 10972799"/>
              <a:gd name="connsiteY3" fmla="*/ 3412817 h 3412817"/>
              <a:gd name="connsiteX4" fmla="*/ 0 w 10972799"/>
              <a:gd name="connsiteY4" fmla="*/ 3412817 h 3412817"/>
              <a:gd name="connsiteX5" fmla="*/ 1219199 w 10972799"/>
              <a:gd name="connsiteY5" fmla="*/ 412444 h 3412817"/>
              <a:gd name="connsiteX6" fmla="*/ 2285999 w 10972799"/>
              <a:gd name="connsiteY6" fmla="*/ 405 h 341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799" h="3412817">
                <a:moveTo>
                  <a:pt x="2285999" y="405"/>
                </a:moveTo>
                <a:cubicBezTo>
                  <a:pt x="3555999" y="28746"/>
                  <a:pt x="4825999" y="1528655"/>
                  <a:pt x="6095999" y="412444"/>
                </a:cubicBezTo>
                <a:cubicBezTo>
                  <a:pt x="7721599" y="-1016306"/>
                  <a:pt x="9347199" y="1841194"/>
                  <a:pt x="10972799" y="412444"/>
                </a:cubicBezTo>
                <a:lnTo>
                  <a:pt x="9753600" y="3412817"/>
                </a:lnTo>
                <a:lnTo>
                  <a:pt x="0" y="3412817"/>
                </a:lnTo>
                <a:lnTo>
                  <a:pt x="1219199" y="412444"/>
                </a:lnTo>
                <a:cubicBezTo>
                  <a:pt x="1574799" y="99905"/>
                  <a:pt x="1930399" y="-7530"/>
                  <a:pt x="2285999" y="405"/>
                </a:cubicBezTo>
                <a:close/>
              </a:path>
            </a:pathLst>
          </a:custGeom>
          <a:solidFill>
            <a:srgbClr val="FFB7E7">
              <a:alpha val="96863"/>
            </a:srgbClr>
          </a:solidFill>
          <a:ln>
            <a:solidFill>
              <a:srgbClr val="FFB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 smtClean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Назовите подозрительную, серую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 личность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, </a:t>
            </a:r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пробегающую </a:t>
            </a:r>
            <a:r>
              <a:rPr lang="ru-RU" sz="4400" b="1" dirty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мимо </a:t>
            </a:r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елочки 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Elzevir" panose="020B0603050302020204" pitchFamily="34" charset="0"/>
                <a:cs typeface="Arial" panose="020B0604020202020204" pitchFamily="34" charset="0"/>
              </a:rPr>
              <a:t>рысцой.</a:t>
            </a:r>
            <a:endParaRPr lang="en-GB" sz="4400" b="1" dirty="0">
              <a:solidFill>
                <a:schemeClr val="tx1"/>
              </a:solidFill>
              <a:latin typeface="Elzevir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02197" y="6094127"/>
            <a:ext cx="567278" cy="5135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179"/>
            <a:ext cx="3185185" cy="15680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75" y="3692765"/>
            <a:ext cx="2151025" cy="215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4" y="2889510"/>
            <a:ext cx="4388051" cy="2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9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618</TotalTime>
  <Words>483</Words>
  <Application>Microsoft Office PowerPoint</Application>
  <PresentationFormat>Широкоэкранный</PresentationFormat>
  <Paragraphs>191</Paragraphs>
  <Slides>35</Slides>
  <Notes>31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Arial Black</vt:lpstr>
      <vt:lpstr>Bodoni Initials</vt:lpstr>
      <vt:lpstr>Calibri</vt:lpstr>
      <vt:lpstr>Calibri Light</vt:lpstr>
      <vt:lpstr>Elzevir</vt:lpstr>
      <vt:lpstr>Office Theme</vt:lpstr>
      <vt:lpstr>Презентация PowerPoint</vt:lpstr>
      <vt:lpstr>Правила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Музыкальный сюрприз</vt:lpstr>
      <vt:lpstr>Источники информации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Новогодняя викторина</dc:title>
  <dc:creator>КЕВ</dc:creator>
  <cp:lastModifiedBy>кев</cp:lastModifiedBy>
  <cp:revision>25</cp:revision>
  <dcterms:created xsi:type="dcterms:W3CDTF">2016-11-27T07:27:30Z</dcterms:created>
  <dcterms:modified xsi:type="dcterms:W3CDTF">2021-06-30T13:33:07Z</dcterms:modified>
</cp:coreProperties>
</file>