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4" r:id="rId6"/>
    <p:sldId id="261" r:id="rId7"/>
    <p:sldId id="26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273" r:id="rId16"/>
    <p:sldId id="286" r:id="rId17"/>
    <p:sldId id="276" r:id="rId18"/>
    <p:sldId id="285" r:id="rId19"/>
    <p:sldId id="279" r:id="rId20"/>
    <p:sldId id="281" r:id="rId21"/>
    <p:sldId id="272" r:id="rId22"/>
    <p:sldId id="282" r:id="rId23"/>
    <p:sldId id="274" r:id="rId24"/>
    <p:sldId id="275" r:id="rId25"/>
    <p:sldId id="263" r:id="rId26"/>
    <p:sldId id="287" r:id="rId27"/>
    <p:sldId id="283" r:id="rId28"/>
    <p:sldId id="329" r:id="rId29"/>
    <p:sldId id="330" r:id="rId30"/>
    <p:sldId id="296" r:id="rId31"/>
    <p:sldId id="288" r:id="rId32"/>
    <p:sldId id="295" r:id="rId33"/>
    <p:sldId id="294" r:id="rId34"/>
    <p:sldId id="303" r:id="rId35"/>
    <p:sldId id="304" r:id="rId36"/>
    <p:sldId id="297" r:id="rId37"/>
    <p:sldId id="293" r:id="rId38"/>
    <p:sldId id="300" r:id="rId39"/>
    <p:sldId id="302" r:id="rId40"/>
    <p:sldId id="292" r:id="rId41"/>
    <p:sldId id="324" r:id="rId42"/>
    <p:sldId id="299" r:id="rId43"/>
    <p:sldId id="298" r:id="rId44"/>
    <p:sldId id="301" r:id="rId45"/>
    <p:sldId id="291" r:id="rId46"/>
    <p:sldId id="290" r:id="rId47"/>
    <p:sldId id="289" r:id="rId48"/>
    <p:sldId id="311" r:id="rId49"/>
    <p:sldId id="310" r:id="rId50"/>
    <p:sldId id="309" r:id="rId51"/>
    <p:sldId id="313" r:id="rId52"/>
    <p:sldId id="314" r:id="rId53"/>
    <p:sldId id="315" r:id="rId54"/>
    <p:sldId id="305" r:id="rId55"/>
    <p:sldId id="312" r:id="rId56"/>
    <p:sldId id="308" r:id="rId57"/>
    <p:sldId id="307" r:id="rId58"/>
    <p:sldId id="306" r:id="rId59"/>
    <p:sldId id="316" r:id="rId60"/>
    <p:sldId id="331" r:id="rId61"/>
    <p:sldId id="332" r:id="rId62"/>
    <p:sldId id="325" r:id="rId63"/>
    <p:sldId id="322" r:id="rId64"/>
    <p:sldId id="335" r:id="rId65"/>
    <p:sldId id="321" r:id="rId66"/>
    <p:sldId id="337" r:id="rId67"/>
    <p:sldId id="328" r:id="rId68"/>
    <p:sldId id="323" r:id="rId69"/>
    <p:sldId id="327" r:id="rId70"/>
    <p:sldId id="326" r:id="rId71"/>
    <p:sldId id="334" r:id="rId72"/>
    <p:sldId id="319" r:id="rId73"/>
    <p:sldId id="336" r:id="rId74"/>
    <p:sldId id="317" r:id="rId75"/>
    <p:sldId id="339" r:id="rId76"/>
    <p:sldId id="318" r:id="rId77"/>
    <p:sldId id="338" r:id="rId78"/>
    <p:sldId id="257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6"/>
    <a:srgbClr val="0000FF"/>
    <a:srgbClr val="0033CC"/>
    <a:srgbClr val="006600"/>
    <a:srgbClr val="009AD0"/>
    <a:srgbClr val="A20000"/>
    <a:srgbClr val="FF3399"/>
    <a:srgbClr val="FF0066"/>
    <a:srgbClr val="009900"/>
    <a:srgbClr val="B30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nsklib.ru/cgb/chitatelyu/virtshow/1810-ternistyj-put-o-zhizni-i-tvorchestve-v-gyug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@mk_kukly_galiny-konstrukcii-russkih-narodnyh-kukol-sshivnye-nabivnye-kukly" TargetMode="External"/><Relationship Id="rId13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hyperlink" Target="https://vk.com/@mk_kukly_galiny-konstrukcii-russkih-narodnyh-kukol-kukly-na-krestovine" TargetMode="External"/><Relationship Id="rId12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@mk_kukly_galiny-konstrukcii-russkih-narodnyh-kukol-zhgutikovye-kukly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vk.com/@mk_kukly_galiny?z=article_edit-64944652_116073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vk.com/@-64944652-vidy-konstrukcii-russkih-narodnyh-kukol-kukly-stolbushki" TargetMode="Externa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topic-48657615_2811878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zornreborn" TargetMode="Externa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azaccent.ru/content/30040-slozhnoe-delo-cheloveka-masterim/#rec102259736" TargetMode="External"/><Relationship Id="rId3" Type="http://schemas.openxmlformats.org/officeDocument/2006/relationships/hyperlink" Target="https://nazaccent.ru/content/30040-slozhnoe-delo-cheloveka-masterim/" TargetMode="External"/><Relationship Id="rId7" Type="http://schemas.openxmlformats.org/officeDocument/2006/relationships/hyperlink" Target="https://nazaccent.ru/content/30040-slozhnoe-delo-cheloveka-masterim/#rec102257992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zaccent.ru/content/30040-slozhnoe-delo-cheloveka-masterim/#rec102256465" TargetMode="External"/><Relationship Id="rId11" Type="http://schemas.openxmlformats.org/officeDocument/2006/relationships/hyperlink" Target="https://nazaccent.ru/content/30040-slozhnoe-delo-cheloveka-masterim/#rec102391027" TargetMode="External"/><Relationship Id="rId5" Type="http://schemas.openxmlformats.org/officeDocument/2006/relationships/image" Target="../media/image24.gif"/><Relationship Id="rId10" Type="http://schemas.openxmlformats.org/officeDocument/2006/relationships/hyperlink" Target="https://nazaccent.ru/content/30040-slozhnoe-delo-cheloveka-masterim/#rec102260870" TargetMode="External"/><Relationship Id="rId4" Type="http://schemas.openxmlformats.org/officeDocument/2006/relationships/image" Target="../media/image37.png"/><Relationship Id="rId9" Type="http://schemas.openxmlformats.org/officeDocument/2006/relationships/hyperlink" Target="https://nazaccent.ru/content/30040-slozhnoe-delo-cheloveka-masterim/#rec102260166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://iamruss.ru/traditsionnye-kukly-russkih-iz-permskogo-kraya/" TargetMode="External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crk.ru/interesting/?ID=13400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liricon.ru/o-kuklah.html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wall-34328347_4645" TargetMode="External"/><Relationship Id="rId4" Type="http://schemas.openxmlformats.org/officeDocument/2006/relationships/hyperlink" Target="https://journal.kunstkamera.ru/files/journal_kunstkamera/2021_04/kk_2021_4_133-140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okrugknig.blogspot.com/2017/02/blog-post_28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mc.centerstart.ru/sites/knmc.centerstart.ru/files/files/2025-02/%D0%BA%D1%83%D0%B1%D0%B0%D0%BD%D1%81%D0%BA%D0%B0%D1%8F%20%D0%BA%D1%83%D0%BB%D0%B5%D0%BC%D0%B0.pdf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4.png"/><Relationship Id="rId7" Type="http://schemas.openxmlformats.org/officeDocument/2006/relationships/image" Target="../media/image1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10" Type="http://schemas.openxmlformats.org/officeDocument/2006/relationships/image" Target="../media/image114.gif"/><Relationship Id="rId4" Type="http://schemas.openxmlformats.org/officeDocument/2006/relationships/image" Target="../media/image8.png"/><Relationship Id="rId9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ukukla.ru/mark/%D0%BC%D0%B0%D1%81%D1%82%D0%B5%D1%80-%D0%BA%D0%BB%D0%B0%D1%81%D1%81" TargetMode="External"/><Relationship Id="rId5" Type="http://schemas.openxmlformats.org/officeDocument/2006/relationships/hyperlink" Target="https://www.rukukla.ru/mark/" TargetMode="External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0.gif"/><Relationship Id="rId7" Type="http://schemas.openxmlformats.org/officeDocument/2006/relationships/image" Target="../media/image1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hyperlink" Target="https://russkie-kukli.narod.ru/russkie_kukli1.html" TargetMode="External"/><Relationship Id="rId4" Type="http://schemas.openxmlformats.org/officeDocument/2006/relationships/image" Target="../media/image128.gif"/><Relationship Id="rId9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9.png"/><Relationship Id="rId7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ukukla.ru/article/trya/bell.htm" TargetMode="External"/><Relationship Id="rId13" Type="http://schemas.openxmlformats.org/officeDocument/2006/relationships/image" Target="../media/image144.png"/><Relationship Id="rId3" Type="http://schemas.openxmlformats.org/officeDocument/2006/relationships/image" Target="../media/image24.gif"/><Relationship Id="rId7" Type="http://schemas.openxmlformats.org/officeDocument/2006/relationships/hyperlink" Target="https://www.rukukla.ru/article/mywork/dolls/Puppet_box_Vesnyanka" TargetMode="External"/><Relationship Id="rId12" Type="http://schemas.openxmlformats.org/officeDocument/2006/relationships/image" Target="../media/image1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ukukla.ru/article/mywork/dolls/Puppet_box_Pelnashka" TargetMode="External"/><Relationship Id="rId11" Type="http://schemas.openxmlformats.org/officeDocument/2006/relationships/hyperlink" Target="https://www.rukukla.ru/article/mywork/dolls/Puppet_box_doll_from_a_tow_flax" TargetMode="External"/><Relationship Id="rId5" Type="http://schemas.openxmlformats.org/officeDocument/2006/relationships/hyperlink" Target="https://www.rukukla.ru/article/trya/uteshnitsa" TargetMode="External"/><Relationship Id="rId10" Type="http://schemas.openxmlformats.org/officeDocument/2006/relationships/hyperlink" Target="https://www.rukukla.ru/article/mywork/dolls/Puppet_box_doll_strawdoll" TargetMode="External"/><Relationship Id="rId4" Type="http://schemas.openxmlformats.org/officeDocument/2006/relationships/hyperlink" Target="https://www.rukukla.ru/article/mywork/dolls/Puppet_box_Bunny_on_finger" TargetMode="External"/><Relationship Id="rId9" Type="http://schemas.openxmlformats.org/officeDocument/2006/relationships/hyperlink" Target="https://www.rukukla.ru/article/mywork/publish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ukukla.ru/article/mywork/dolls/Puppet_box_doll_Stolbushka" TargetMode="External"/><Relationship Id="rId13" Type="http://schemas.openxmlformats.org/officeDocument/2006/relationships/image" Target="../media/image147.png"/><Relationship Id="rId3" Type="http://schemas.openxmlformats.org/officeDocument/2006/relationships/image" Target="../media/image24.gif"/><Relationship Id="rId7" Type="http://schemas.openxmlformats.org/officeDocument/2006/relationships/hyperlink" Target="https://www.rukukla.ru/article/mywork/dolls/Puppet_box_doll_Bird" TargetMode="External"/><Relationship Id="rId12" Type="http://schemas.openxmlformats.org/officeDocument/2006/relationships/image" Target="../media/image1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ukukla.ru/article/mywork/dolls/Puppet_box_angel_doll" TargetMode="External"/><Relationship Id="rId11" Type="http://schemas.openxmlformats.org/officeDocument/2006/relationships/image" Target="../media/image145.png"/><Relationship Id="rId5" Type="http://schemas.openxmlformats.org/officeDocument/2006/relationships/hyperlink" Target="https://www.rukukla.ru/article/mywork/dolls/Puppet_box_doll_Butterfly" TargetMode="External"/><Relationship Id="rId15" Type="http://schemas.openxmlformats.org/officeDocument/2006/relationships/image" Target="../media/image149.png"/><Relationship Id="rId10" Type="http://schemas.openxmlformats.org/officeDocument/2006/relationships/hyperlink" Target="https://www.rukukla.ru/article/mywork/dolls/Puppet_box_doll_Pokosnitsa" TargetMode="External"/><Relationship Id="rId4" Type="http://schemas.openxmlformats.org/officeDocument/2006/relationships/hyperlink" Target="https://www.rukukla.ru/article/mywork/dolls/Puppet_box_the_gift" TargetMode="External"/><Relationship Id="rId9" Type="http://schemas.openxmlformats.org/officeDocument/2006/relationships/hyperlink" Target="https://www.rukukla.ru/article/trya/bell.htm" TargetMode="External"/><Relationship Id="rId1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am.ru/detskijsad/master-klas-336638.html" TargetMode="External"/><Relationship Id="rId13" Type="http://schemas.openxmlformats.org/officeDocument/2006/relationships/hyperlink" Target="https://www.maam.ru/detskijsad/narodnaja-kukla-obereg-v-igre-sovremenyh-detei.html" TargetMode="External"/><Relationship Id="rId18" Type="http://schemas.openxmlformats.org/officeDocument/2006/relationships/hyperlink" Target="https://www.maam.ru/obrazovanie/kalendar-narodnoj-kukly" TargetMode="External"/><Relationship Id="rId3" Type="http://schemas.openxmlformats.org/officeDocument/2006/relationships/image" Target="../media/image24.gif"/><Relationship Id="rId21" Type="http://schemas.openxmlformats.org/officeDocument/2006/relationships/image" Target="../media/image155.png"/><Relationship Id="rId7" Type="http://schemas.openxmlformats.org/officeDocument/2006/relationships/hyperlink" Target="https://www.maam.ru/detskijsad/kukla-obereg-zernovushka-svoimi-rukami.html" TargetMode="External"/><Relationship Id="rId12" Type="http://schemas.openxmlformats.org/officeDocument/2006/relationships/hyperlink" Target="https://www.maam.ru/detskijsad/master-klas-s-roditeljami-kukla-obereg.html" TargetMode="External"/><Relationship Id="rId17" Type="http://schemas.openxmlformats.org/officeDocument/2006/relationships/image" Target="../media/image152.png"/><Relationship Id="rId25" Type="http://schemas.openxmlformats.org/officeDocument/2006/relationships/hyperlink" Target="https://shablon.klev.club/kukly/26148-rostovye-kukoly.html" TargetMode="External"/><Relationship Id="rId2" Type="http://schemas.openxmlformats.org/officeDocument/2006/relationships/image" Target="../media/image9.png"/><Relationship Id="rId16" Type="http://schemas.openxmlformats.org/officeDocument/2006/relationships/image" Target="../media/image151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am.ru/detskijsad/kukla-obereg-maslenica-svoimi-rukami.html" TargetMode="External"/><Relationship Id="rId11" Type="http://schemas.openxmlformats.org/officeDocument/2006/relationships/hyperlink" Target="https://www.maam.ru/detskijsad/master-klas-mariiskaja-kukla-obereg-svoimi-rukami.html" TargetMode="External"/><Relationship Id="rId24" Type="http://schemas.openxmlformats.org/officeDocument/2006/relationships/image" Target="../media/image157.png"/><Relationship Id="rId5" Type="http://schemas.openxmlformats.org/officeDocument/2006/relationships/hyperlink" Target="https://www.maam.ru/detskijsad/integrirovanoe-zanjatie-muzeinaja-pedagogika-izo-dlja-detei-6-7-let-tema-istorija-ruskoi-kukly-kukla-obereg.html" TargetMode="External"/><Relationship Id="rId15" Type="http://schemas.openxmlformats.org/officeDocument/2006/relationships/image" Target="../media/image150.png"/><Relationship Id="rId23" Type="http://schemas.openxmlformats.org/officeDocument/2006/relationships/hyperlink" Target="https://club.season.ru/topic/16779-sozdanie-rostovoy-kukly/" TargetMode="External"/><Relationship Id="rId10" Type="http://schemas.openxmlformats.org/officeDocument/2006/relationships/hyperlink" Target="https://www.maam.ru/detskijsad/master-klas-dlja-roditelei-s-detmi-igrovaja-kukla-obereg-zaichik-na-palchik.html" TargetMode="External"/><Relationship Id="rId19" Type="http://schemas.openxmlformats.org/officeDocument/2006/relationships/image" Target="../media/image153.png"/><Relationship Id="rId4" Type="http://schemas.openxmlformats.org/officeDocument/2006/relationships/hyperlink" Target="https://www.maam.ru/detskijsad/girljanda-druzhby-291928.html" TargetMode="External"/><Relationship Id="rId9" Type="http://schemas.openxmlformats.org/officeDocument/2006/relationships/hyperlink" Target="https://www.maam.ru/detskijsad/master-klas-dlja-detei-podgotovitelnoi-grupy-kukla-obereg-pelenashka-257568.html" TargetMode="External"/><Relationship Id="rId14" Type="http://schemas.openxmlformats.org/officeDocument/2006/relationships/hyperlink" Target="https://www.maam.ru/detskijsad/kukla-vishenka-kubanskaja-svadebnaja-kukla-obereg.html" TargetMode="External"/><Relationship Id="rId22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gif"/><Relationship Id="rId3" Type="http://schemas.openxmlformats.org/officeDocument/2006/relationships/image" Target="../media/image158.png"/><Relationship Id="rId7" Type="http://schemas.openxmlformats.org/officeDocument/2006/relationships/image" Target="../media/image16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gif"/><Relationship Id="rId5" Type="http://schemas.openxmlformats.org/officeDocument/2006/relationships/image" Target="../media/image159.png"/><Relationship Id="rId4" Type="http://schemas.openxmlformats.org/officeDocument/2006/relationships/hyperlink" Target="https://russkie-kukli.narod.ru/" TargetMode="External"/><Relationship Id="rId9" Type="http://schemas.openxmlformats.org/officeDocument/2006/relationships/image" Target="../media/image163.gi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um.d-seminar.ru/threads/det-skiye-pesni-pro-kuklu-dlya-doshkol-nikov.23458/" TargetMode="External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70.png"/><Relationship Id="rId7" Type="http://schemas.openxmlformats.org/officeDocument/2006/relationships/image" Target="../media/image16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gif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gif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gif"/><Relationship Id="rId3" Type="http://schemas.openxmlformats.org/officeDocument/2006/relationships/image" Target="../media/image176.png"/><Relationship Id="rId7" Type="http://schemas.openxmlformats.org/officeDocument/2006/relationships/image" Target="../media/image18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gif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.ru/events/3109086/master-klass-kukla-rossiyanochka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506" y="1124744"/>
            <a:ext cx="8690199" cy="769441"/>
          </a:xfrm>
          <a:prstGeom prst="rect">
            <a:avLst/>
          </a:prstGeom>
          <a:noFill/>
          <a:effectLst>
            <a:outerShdw blurRad="50800" dist="50800" algn="ctr" rotWithShape="0">
              <a:srgbClr val="C00000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 НАРОДОВ РОССИИ</a:t>
            </a:r>
            <a:endParaRPr lang="ru-RU" sz="4400" b="1" cap="none" spc="0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C:\Users\Александр\Desktop\КАРТОТЕКА PNG\РУСЬ   РОССИЯ\РУСЬ   РОССИЯ\Россия\2026 год ен России\Рисунок1435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855">
            <a:off x="3869223" y="3821757"/>
            <a:ext cx="1892835" cy="112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1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056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Лоскутные куклы были </a:t>
            </a:r>
            <a:r>
              <a:rPr lang="ru-RU" b="1" dirty="0">
                <a:solidFill>
                  <a:srgbClr val="C00000"/>
                </a:solidFill>
              </a:rPr>
              <a:t>даже в самых бедных семьях</a:t>
            </a:r>
            <a:r>
              <a:rPr lang="ru-RU" b="1" dirty="0"/>
              <a:t>, их хранили в коробе или сундуке, прятали в дни Святок, чтобы защититься от зла. </a:t>
            </a:r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Девочек </a:t>
            </a:r>
            <a:r>
              <a:rPr lang="ru-RU" b="1" dirty="0">
                <a:solidFill>
                  <a:srgbClr val="C00000"/>
                </a:solidFill>
              </a:rPr>
              <a:t>специально обучали </a:t>
            </a:r>
            <a:r>
              <a:rPr lang="ru-RU" b="1" dirty="0"/>
              <a:t>традиционным приёмам изготовления, и лет с пяти простейшую лоскутную фигурку могла сделать каждая девочка. Куклу рассматривали как эталон рукоделия, по ней судили о мастерстве и вкусе хозяйки. </a:t>
            </a:r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Изготовление </a:t>
            </a:r>
            <a:r>
              <a:rPr lang="ru-RU" b="1" dirty="0">
                <a:solidFill>
                  <a:srgbClr val="C00000"/>
                </a:solidFill>
              </a:rPr>
              <a:t>кукол и игры с ними всячески поощрялись</a:t>
            </a:r>
            <a:r>
              <a:rPr lang="ru-RU" b="1" dirty="0"/>
              <a:t>, т.к. непроизвольно будущие хозяйки учились кроить, вышивать, прясть, шить. Считали, что девочка, умеющая хорошо делать и играть в куклы, будет хорошей матерью. Будто в зеркале, отражалась в этих играх бытовая и духовная жизнь народа.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3074" name="Picture 2" descr="C:\Users\Александр\Desktop\аиа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29186" r="23775" b="30501"/>
          <a:stretch/>
        </p:blipFill>
        <p:spPr bwMode="auto">
          <a:xfrm flipH="1">
            <a:off x="-21468" y="4804702"/>
            <a:ext cx="1955619" cy="21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934" y="3789040"/>
            <a:ext cx="70453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hlinkClick r:id="rId4"/>
              </a:rPr>
              <a:t>Виктор Гюго </a:t>
            </a:r>
            <a:r>
              <a:rPr lang="ru-RU" b="1" dirty="0">
                <a:solidFill>
                  <a:prstClr val="black"/>
                </a:solidFill>
              </a:rPr>
              <a:t>писал, что </a:t>
            </a:r>
            <a:r>
              <a:rPr lang="ru-RU" b="1" i="1" dirty="0">
                <a:solidFill>
                  <a:srgbClr val="006600"/>
                </a:solidFill>
              </a:rPr>
              <a:t>«детство невозможно представить без этой игрушки: кукла — одна из самых настоятельных потребностей и, вместе с тем, воплощение одного из самых очаровательных женских инстинктов у девочек... Маленькая </a:t>
            </a:r>
            <a:r>
              <a:rPr lang="ru-RU" b="1" i="1" dirty="0" smtClean="0">
                <a:solidFill>
                  <a:srgbClr val="006600"/>
                </a:solidFill>
              </a:rPr>
              <a:t>        </a:t>
            </a:r>
          </a:p>
          <a:p>
            <a:pPr lvl="0"/>
            <a:r>
              <a:rPr lang="ru-RU" b="1" i="1" dirty="0">
                <a:solidFill>
                  <a:srgbClr val="006600"/>
                </a:solidFill>
              </a:rPr>
              <a:t> </a:t>
            </a:r>
            <a:r>
              <a:rPr lang="ru-RU" b="1" i="1" dirty="0" smtClean="0">
                <a:solidFill>
                  <a:srgbClr val="006600"/>
                </a:solidFill>
              </a:rPr>
              <a:t>                   девочка </a:t>
            </a:r>
            <a:r>
              <a:rPr lang="ru-RU" b="1" i="1" dirty="0">
                <a:solidFill>
                  <a:srgbClr val="006600"/>
                </a:solidFill>
              </a:rPr>
              <a:t>без куклы почти так же несчастна и </a:t>
            </a:r>
            <a:r>
              <a:rPr lang="ru-RU" b="1" i="1" dirty="0" smtClean="0">
                <a:solidFill>
                  <a:srgbClr val="006600"/>
                </a:solidFill>
              </a:rPr>
              <a:t>точно</a:t>
            </a:r>
          </a:p>
          <a:p>
            <a:pPr lvl="0"/>
            <a:r>
              <a:rPr lang="ru-RU" b="1" i="1" dirty="0">
                <a:solidFill>
                  <a:srgbClr val="006600"/>
                </a:solidFill>
              </a:rPr>
              <a:t> </a:t>
            </a:r>
            <a:r>
              <a:rPr lang="ru-RU" b="1" i="1" dirty="0" smtClean="0">
                <a:solidFill>
                  <a:srgbClr val="006600"/>
                </a:solidFill>
              </a:rPr>
              <a:t>                          так </a:t>
            </a:r>
            <a:r>
              <a:rPr lang="ru-RU" b="1" i="1" dirty="0">
                <a:solidFill>
                  <a:srgbClr val="006600"/>
                </a:solidFill>
              </a:rPr>
              <a:t>немыслима, как женщина без детей</a:t>
            </a:r>
            <a:r>
              <a:rPr lang="ru-RU" b="1" dirty="0">
                <a:solidFill>
                  <a:prstClr val="black"/>
                </a:solidFill>
              </a:rPr>
              <a:t>».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                            </a:t>
            </a:r>
            <a:r>
              <a:rPr lang="ru-RU" b="1" dirty="0" smtClean="0">
                <a:solidFill>
                  <a:prstClr val="black"/>
                </a:solidFill>
              </a:rPr>
              <a:t>Согласимся  </a:t>
            </a:r>
            <a:r>
              <a:rPr lang="ru-RU" b="1" dirty="0">
                <a:solidFill>
                  <a:prstClr val="black"/>
                </a:solidFill>
              </a:rPr>
              <a:t>с ним…</a:t>
            </a:r>
          </a:p>
        </p:txBody>
      </p:sp>
    </p:spTree>
    <p:extLst>
      <p:ext uri="{BB962C8B-B14F-4D97-AF65-F5344CB8AC3E}">
        <p14:creationId xmlns:p14="http://schemas.microsoft.com/office/powerpoint/2010/main" val="7029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10" y="104071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Дидактическое пособие «Кукла народов России».</a:t>
            </a:r>
          </a:p>
        </p:txBody>
      </p:sp>
      <p:pic>
        <p:nvPicPr>
          <p:cNvPr id="7171" name="Picture 3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27" y="565736"/>
            <a:ext cx="2507292" cy="250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926" y="752168"/>
            <a:ext cx="5094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Знакомство с фольклором народа. Кукла приносит сказку своего народа, дети знакомятся и беседуют по ее содержанию. </a:t>
            </a:r>
            <a:r>
              <a:rPr lang="ru-RU" b="1" dirty="0"/>
              <a:t>Соблюдение всех этапов помогает детям создать целостный образ о конкретном народе России, а включение фольклора (сказок, пословиц) делает знакомство с куклой запоминающимся и интересным.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073028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При ознакомлении </a:t>
            </a:r>
            <a:r>
              <a:rPr lang="ru-RU" b="1" dirty="0" smtClean="0"/>
              <a:t>с </a:t>
            </a:r>
            <a:r>
              <a:rPr lang="ru-RU" b="1" dirty="0"/>
              <a:t>костюмами народов России </a:t>
            </a:r>
            <a:r>
              <a:rPr lang="ru-RU" b="1" dirty="0" smtClean="0"/>
              <a:t>дети </a:t>
            </a:r>
            <a:r>
              <a:rPr lang="ru-RU" b="1" dirty="0"/>
              <a:t>изготавливают украшения из бисера для чукотского костюма, ободки на голову для русского костюма, пояса.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710" y="3996358"/>
            <a:ext cx="70385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Пособия </a:t>
            </a:r>
            <a:r>
              <a:rPr lang="ru-RU" i="1" dirty="0"/>
              <a:t>«Кукла народов России» способствует </a:t>
            </a:r>
            <a:r>
              <a:rPr lang="ru-RU" i="1" dirty="0" smtClean="0"/>
              <a:t>формированию </a:t>
            </a:r>
            <a:r>
              <a:rPr lang="ru-RU" i="1" dirty="0"/>
              <a:t>представления о костюмах народов России, некоторых традициях, особенностях культуры народов. Использование пособия в игровой, познавательной, коммуникативной и самостоятельной деятельности детей способствует воспитанию у дошкольников чувства патриотизма, любви к Родине, гордости за наш народ. </a:t>
            </a:r>
            <a:endParaRPr lang="ru-RU" i="1" dirty="0" smtClean="0"/>
          </a:p>
          <a:p>
            <a:r>
              <a:rPr lang="ru-RU" i="1" dirty="0" smtClean="0"/>
              <a:t>Дети </a:t>
            </a:r>
            <a:r>
              <a:rPr lang="ru-RU" i="1" dirty="0"/>
              <a:t>начинают понимать, что каждый народ приносит в культуру свое, и каждое его достижение является общим для всего человечества.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26106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Кукла </a:t>
            </a:r>
            <a:r>
              <a:rPr lang="ru-RU" b="1" dirty="0">
                <a:solidFill>
                  <a:srgbClr val="C00000"/>
                </a:solidFill>
              </a:rPr>
              <a:t>— это целый </a:t>
            </a:r>
            <a:r>
              <a:rPr lang="ru-RU" b="1" dirty="0" smtClean="0">
                <a:solidFill>
                  <a:srgbClr val="C00000"/>
                </a:solidFill>
              </a:rPr>
              <a:t>мир. Не </a:t>
            </a:r>
            <a:r>
              <a:rPr lang="ru-RU" b="1" dirty="0">
                <a:solidFill>
                  <a:srgbClr val="C00000"/>
                </a:solidFill>
              </a:rPr>
              <a:t>просто игрушка: куклы веками помогали народам России решать проблемы </a:t>
            </a: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>
                <a:solidFill>
                  <a:srgbClr val="C00000"/>
                </a:solidFill>
              </a:rPr>
              <a:t>спасаться от </a:t>
            </a:r>
            <a:r>
              <a:rPr lang="ru-RU" b="1" dirty="0" smtClean="0">
                <a:solidFill>
                  <a:srgbClr val="C00000"/>
                </a:solidFill>
              </a:rPr>
              <a:t>бед.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692" y="834971"/>
            <a:ext cx="7077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Куклы хранят народные предания и через них можно много чего узнать. Целый мир открывается. </a:t>
            </a:r>
            <a:r>
              <a:rPr lang="ru-RU" b="1" dirty="0" smtClean="0"/>
              <a:t>При </a:t>
            </a:r>
            <a:r>
              <a:rPr lang="ru-RU" b="1" dirty="0"/>
              <a:t>этом — </a:t>
            </a:r>
            <a:r>
              <a:rPr lang="ru-RU" b="1" dirty="0" smtClean="0"/>
              <a:t>конструкции </a:t>
            </a:r>
            <a:r>
              <a:rPr lang="ru-RU" b="1" dirty="0"/>
              <a:t>традиционные практически у </a:t>
            </a:r>
            <a:r>
              <a:rPr lang="ru-RU" b="1" dirty="0" smtClean="0"/>
              <a:t>всех. Основой </a:t>
            </a:r>
            <a:r>
              <a:rPr lang="ru-RU" b="1" dirty="0"/>
              <a:t>может быть или скрученная ткань, или палочка, или голова из узелка, прикрученная к телу, или крестообразное строение. В</a:t>
            </a:r>
            <a:r>
              <a:rPr lang="ru-RU" b="1" dirty="0" smtClean="0"/>
              <a:t>ариантов </a:t>
            </a:r>
            <a:r>
              <a:rPr lang="ru-RU" b="1" dirty="0"/>
              <a:t>раз-два и обчелся. Поэтому куклы </a:t>
            </a:r>
            <a:r>
              <a:rPr lang="ru-RU" b="1" dirty="0">
                <a:solidFill>
                  <a:srgbClr val="C00000"/>
                </a:solidFill>
              </a:rPr>
              <a:t>отличаются в первую очередь костюмом.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6692" y="2577170"/>
            <a:ext cx="6982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Обрядовые куклы </a:t>
            </a:r>
            <a:r>
              <a:rPr lang="ru-RU" b="1" dirty="0" smtClean="0"/>
              <a:t>- никаких </a:t>
            </a:r>
            <a:r>
              <a:rPr lang="ru-RU" b="1" dirty="0"/>
              <a:t>кукол религиозных к праздникам типа Пасхи, Рождества в традиции не было. </a:t>
            </a:r>
            <a:r>
              <a:rPr lang="ru-RU" b="1" dirty="0">
                <a:solidFill>
                  <a:srgbClr val="C00000"/>
                </a:solidFill>
              </a:rPr>
              <a:t>Все куклы</a:t>
            </a:r>
            <a:r>
              <a:rPr lang="ru-RU" b="1" dirty="0"/>
              <a:t>, которые </a:t>
            </a:r>
            <a:r>
              <a:rPr lang="ru-RU" b="1" dirty="0">
                <a:solidFill>
                  <a:srgbClr val="C00000"/>
                </a:solidFill>
              </a:rPr>
              <a:t>обрядовые, привязаны к календарным праздникам из народного календаря</a:t>
            </a:r>
            <a:r>
              <a:rPr lang="ru-RU" b="1" dirty="0"/>
              <a:t>, то, что принято называть язычеством. А праздник из этого календаря — это </a:t>
            </a:r>
            <a:r>
              <a:rPr lang="ru-RU" b="1" dirty="0" smtClean="0"/>
              <a:t>обряд, нужный </a:t>
            </a:r>
            <a:r>
              <a:rPr lang="ru-RU" b="1" dirty="0" smtClean="0">
                <a:solidFill>
                  <a:srgbClr val="C00000"/>
                </a:solidFill>
              </a:rPr>
              <a:t>под </a:t>
            </a:r>
            <a:r>
              <a:rPr lang="ru-RU" b="1" dirty="0">
                <a:solidFill>
                  <a:srgbClr val="C00000"/>
                </a:solidFill>
              </a:rPr>
              <a:t>выживание социума</a:t>
            </a:r>
            <a:r>
              <a:rPr lang="ru-RU" b="1" dirty="0"/>
              <a:t>, и в качественном проведении заключалась дальнейшая </a:t>
            </a:r>
            <a:r>
              <a:rPr lang="ru-RU" b="1" dirty="0" smtClean="0"/>
              <a:t>жизнь…</a:t>
            </a:r>
            <a:endParaRPr lang="ru-RU" b="1" dirty="0"/>
          </a:p>
        </p:txBody>
      </p:sp>
      <p:pic>
        <p:nvPicPr>
          <p:cNvPr id="9218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5476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ександр\Desktop\ротр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4" t="17562" r="17152" b="53563"/>
          <a:stretch/>
        </p:blipFill>
        <p:spPr bwMode="auto">
          <a:xfrm>
            <a:off x="395536" y="4793604"/>
            <a:ext cx="2836368" cy="201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лександр\Desktop\но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38188" r="46821" b="10748"/>
          <a:stretch/>
        </p:blipFill>
        <p:spPr bwMode="auto">
          <a:xfrm>
            <a:off x="5220072" y="4277615"/>
            <a:ext cx="1080120" cy="258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2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Классификации видов народных кукол по их конструктивным </a:t>
            </a:r>
            <a:r>
              <a:rPr lang="ru-RU" sz="2400" b="1" dirty="0" smtClean="0">
                <a:solidFill>
                  <a:srgbClr val="C00000"/>
                </a:solidFill>
              </a:rPr>
              <a:t>особенностям на </a:t>
            </a:r>
            <a:r>
              <a:rPr lang="ru-RU" sz="2400" b="1" dirty="0">
                <a:solidFill>
                  <a:srgbClr val="C00000"/>
                </a:solidFill>
              </a:rPr>
              <a:t>пять больших блоков</a:t>
            </a:r>
            <a:r>
              <a:rPr lang="ru-RU" b="1" dirty="0">
                <a:solidFill>
                  <a:srgbClr val="C00000"/>
                </a:solidFill>
              </a:rPr>
              <a:t>: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0506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sz="2000" b="1" u="sng" dirty="0">
                <a:solidFill>
                  <a:srgbClr val="2A5885"/>
                </a:solidFill>
                <a:hlinkClick r:id="rId4" tooltip="https://vk.com/@-64944652-vidy-konstrukcii-russkih-narodnyh-kukol-kukly-stolbushki"/>
              </a:rPr>
              <a:t>куклы </a:t>
            </a:r>
            <a:r>
              <a:rPr lang="ru-RU" sz="2000" b="1" u="sng" dirty="0" err="1">
                <a:solidFill>
                  <a:srgbClr val="2A5885"/>
                </a:solidFill>
                <a:hlinkClick r:id="rId4" tooltip="https://vk.com/@-64944652-vidy-konstrukcii-russkih-narodnyh-kukol-kukly-stolbushki"/>
              </a:rPr>
              <a:t>столбушки</a:t>
            </a:r>
            <a:endParaRPr lang="ru-RU" sz="2000" b="1" dirty="0"/>
          </a:p>
          <a:p>
            <a:pPr marL="285750" indent="-285750">
              <a:buBlip>
                <a:blip r:embed="rId3"/>
              </a:buBlip>
            </a:pPr>
            <a:r>
              <a:rPr lang="ru-RU" sz="2000" b="1" u="sng" dirty="0">
                <a:solidFill>
                  <a:srgbClr val="2A5885"/>
                </a:solidFill>
                <a:hlinkClick r:id="rId5" tooltip="https://vk.com/@mk_kukly_galiny?z=article_edit-64944652_116073"/>
              </a:rPr>
              <a:t>узелковые куклы</a:t>
            </a:r>
            <a:endParaRPr lang="ru-RU" sz="2000" b="1" dirty="0"/>
          </a:p>
          <a:p>
            <a:pPr marL="285750" indent="-285750">
              <a:buBlip>
                <a:blip r:embed="rId3"/>
              </a:buBlip>
            </a:pPr>
            <a:r>
              <a:rPr lang="ru-RU" sz="2000" b="1" u="sng" dirty="0">
                <a:solidFill>
                  <a:srgbClr val="2A5885"/>
                </a:solidFill>
                <a:hlinkClick r:id="rId6" tooltip="https://vk.com/@mk_kukly_galiny-konstrukcii-russkih-narodnyh-kukol-zhgutikovye-kukly"/>
              </a:rPr>
              <a:t>жгутиковые куклы</a:t>
            </a:r>
            <a:endParaRPr lang="ru-RU" sz="2000" b="1" dirty="0"/>
          </a:p>
          <a:p>
            <a:pPr marL="285750" indent="-285750">
              <a:buBlip>
                <a:blip r:embed="rId3"/>
              </a:buBlip>
            </a:pPr>
            <a:r>
              <a:rPr lang="ru-RU" sz="2000" b="1" u="sng" dirty="0">
                <a:solidFill>
                  <a:srgbClr val="2A5885"/>
                </a:solidFill>
                <a:hlinkClick r:id="rId7" tooltip="https://vk.com/@mk_kukly_galiny-konstrukcii-russkih-narodnyh-kukol-kukly-na-krestovine"/>
              </a:rPr>
              <a:t>куклы на крестовине</a:t>
            </a:r>
            <a:endParaRPr lang="ru-RU" sz="2000" b="1" dirty="0"/>
          </a:p>
          <a:p>
            <a:pPr marL="285750" indent="-285750">
              <a:buBlip>
                <a:blip r:embed="rId3"/>
              </a:buBlip>
            </a:pPr>
            <a:r>
              <a:rPr lang="ru-RU" sz="2000" b="1" u="sng" dirty="0">
                <a:solidFill>
                  <a:srgbClr val="2A5885"/>
                </a:solidFill>
                <a:hlinkClick r:id="rId8" tooltip="https://vk.com/@mk_kukly_galiny-konstrukcii-russkih-narodnyh-kukol-sshivnye-nabivnye-kukly"/>
              </a:rPr>
              <a:t>сшивные-набивные куклы</a:t>
            </a:r>
            <a:endParaRPr lang="ru-RU" sz="2000" b="1" i="0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57" y="1370372"/>
            <a:ext cx="2282670" cy="1500599"/>
          </a:xfrm>
          <a:prstGeom prst="round2DiagRect">
            <a:avLst>
              <a:gd name="adj1" fmla="val 16667"/>
              <a:gd name="adj2" fmla="val 20333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9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29" y="3415834"/>
            <a:ext cx="31051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48161"/>
            <a:ext cx="923920" cy="923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99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24560" r="33841" b="28250"/>
          <a:stretch/>
        </p:blipFill>
        <p:spPr bwMode="auto">
          <a:xfrm>
            <a:off x="147146" y="3212611"/>
            <a:ext cx="2266946" cy="35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41562" r="47031" b="5750"/>
          <a:stretch/>
        </p:blipFill>
        <p:spPr bwMode="auto">
          <a:xfrm>
            <a:off x="4990288" y="3223979"/>
            <a:ext cx="2187760" cy="34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9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1"/>
            <a:ext cx="5509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>От глубокой древности </a:t>
            </a:r>
            <a:r>
              <a:rPr lang="ru-RU" sz="2400" b="1" dirty="0" smtClean="0">
                <a:solidFill>
                  <a:srgbClr val="C00000"/>
                </a:solidFill>
              </a:rPr>
              <a:t>: Зольная кукла.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00" y="585193"/>
            <a:ext cx="72191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Зольная кукла – мешочек наполняли древесной золой и устанавливали на треногу. Ее одевали бабушкой. Определенным способом скручивали и завязывали платок – получалась кукла. </a:t>
            </a:r>
          </a:p>
          <a:p>
            <a:pPr algn="just"/>
            <a:r>
              <a:rPr lang="ru-RU" sz="2000" b="1" dirty="0"/>
              <a:t>Вид удмуртских кукол – тренога (зольная кукла также может изготавливаться на основе треноги). </a:t>
            </a:r>
            <a:endParaRPr lang="ru-RU" sz="2000" b="1" dirty="0" smtClean="0"/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Для </a:t>
            </a:r>
            <a:r>
              <a:rPr lang="ru-RU" sz="2000" b="1" dirty="0"/>
              <a:t>ее создания нужна сосновая или еловая ветка с тремя разветвлениями. На ось надевается одежда, из тряпиц делается голова и руки. Бытовали и крестовые куклы. А крест из веток одеть еще легче. </a:t>
            </a:r>
            <a:endParaRPr lang="ru-RU" sz="2000" b="1" dirty="0" smtClean="0"/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И </a:t>
            </a:r>
            <a:r>
              <a:rPr lang="ru-RU" sz="2000" b="1" dirty="0"/>
              <a:t>куклы-закрутки, и куклы-треноги могут быть использованы для излечения. Но для этого они должны быть сделаны из вещей больного. </a:t>
            </a:r>
            <a:endParaRPr lang="ru-RU" sz="2000" b="1" dirty="0" smtClean="0"/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Такую </a:t>
            </a:r>
            <a:r>
              <a:rPr lang="ru-RU" sz="2000" b="1" dirty="0"/>
              <a:t>куклу приносят в глухое место, дают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ей </a:t>
            </a:r>
            <a:r>
              <a:rPr lang="ru-RU" sz="2000" b="1" dirty="0"/>
              <a:t>имя и, называя по имени, оставляют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с </a:t>
            </a:r>
            <a:r>
              <a:rPr lang="ru-RU" sz="2000" b="1" dirty="0"/>
              <a:t>наказом вылечить человека.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34" y="5373216"/>
            <a:ext cx="1279029" cy="127902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6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7056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6600"/>
                </a:solidFill>
              </a:rPr>
              <a:t>«Из золы тоже мы делали. Во всех тряпочки свои были. В тряпочку золы насыпали, только сеять надо, чтобы камешков не было. Наберешь древесной золы, в тряпочку </a:t>
            </a:r>
            <a:r>
              <a:rPr lang="ru-RU" i="1" dirty="0" err="1">
                <a:solidFill>
                  <a:srgbClr val="006600"/>
                </a:solidFill>
              </a:rPr>
              <a:t>насыпешь</a:t>
            </a:r>
            <a:r>
              <a:rPr lang="ru-RU" i="1" dirty="0">
                <a:solidFill>
                  <a:srgbClr val="006600"/>
                </a:solidFill>
              </a:rPr>
              <a:t>, и это место передавишь (на шею показывает) и к бороде палочки. Выстрогаешь и заматываешь. Прямо поставишь, она крепкая и не выдернешь. Это длинно (на тело показывает), там делаешь как ноги</a:t>
            </a:r>
            <a:r>
              <a:rPr lang="ru-RU" i="1" dirty="0" smtClean="0">
                <a:solidFill>
                  <a:srgbClr val="006600"/>
                </a:solidFill>
              </a:rPr>
              <a:t>.</a:t>
            </a:r>
            <a:endParaRPr lang="ru-RU" i="1" dirty="0">
              <a:solidFill>
                <a:srgbClr val="006600"/>
              </a:solidFill>
            </a:endParaRPr>
          </a:p>
          <a:p>
            <a:pPr algn="just"/>
            <a:r>
              <a:rPr lang="ru-RU" i="1" dirty="0" smtClean="0">
                <a:solidFill>
                  <a:srgbClr val="006600"/>
                </a:solidFill>
              </a:rPr>
              <a:t>	Шея </a:t>
            </a:r>
            <a:r>
              <a:rPr lang="ru-RU" i="1" dirty="0">
                <a:solidFill>
                  <a:srgbClr val="006600"/>
                </a:solidFill>
              </a:rPr>
              <a:t>не болтается, голова не болтается. А две палки, чтобы ноги. С ваты </a:t>
            </a:r>
            <a:r>
              <a:rPr lang="ru-RU" i="1" dirty="0" err="1">
                <a:solidFill>
                  <a:srgbClr val="006600"/>
                </a:solidFill>
              </a:rPr>
              <a:t>титечки</a:t>
            </a:r>
            <a:r>
              <a:rPr lang="ru-RU" i="1" dirty="0">
                <a:solidFill>
                  <a:srgbClr val="006600"/>
                </a:solidFill>
              </a:rPr>
              <a:t> и платье еще выкраивали, шили. На голову со льна или конопли пришиваешь волоса. Лицо рисовали, друг от друга учились.  Долго с куклами этими возились</a:t>
            </a:r>
            <a:r>
              <a:rPr lang="ru-RU" i="1" dirty="0" smtClean="0">
                <a:solidFill>
                  <a:srgbClr val="006600"/>
                </a:solidFill>
              </a:rPr>
              <a:t>.</a:t>
            </a:r>
            <a:endParaRPr lang="ru-RU" i="1" dirty="0">
              <a:solidFill>
                <a:srgbClr val="006600"/>
              </a:solidFill>
            </a:endParaRPr>
          </a:p>
          <a:p>
            <a:pPr algn="just"/>
            <a:r>
              <a:rPr lang="ru-RU" i="1" dirty="0" smtClean="0">
                <a:solidFill>
                  <a:srgbClr val="006600"/>
                </a:solidFill>
              </a:rPr>
              <a:t>	Золу </a:t>
            </a:r>
            <a:r>
              <a:rPr lang="ru-RU" i="1" dirty="0">
                <a:solidFill>
                  <a:srgbClr val="006600"/>
                </a:solidFill>
              </a:rPr>
              <a:t>из печки брали, </a:t>
            </a:r>
            <a:r>
              <a:rPr lang="ru-RU" i="1" dirty="0" err="1">
                <a:solidFill>
                  <a:srgbClr val="006600"/>
                </a:solidFill>
              </a:rPr>
              <a:t>насыпешь</a:t>
            </a:r>
            <a:r>
              <a:rPr lang="ru-RU" i="1" dirty="0">
                <a:solidFill>
                  <a:srgbClr val="006600"/>
                </a:solidFill>
              </a:rPr>
              <a:t> в тряпочку золу и в воду макаешь. Она намокает и сожмется, как камень делается, придавишь, чтобы </a:t>
            </a:r>
            <a:r>
              <a:rPr lang="ru-RU" i="1" dirty="0" err="1">
                <a:solidFill>
                  <a:srgbClr val="006600"/>
                </a:solidFill>
              </a:rPr>
              <a:t>поплоще</a:t>
            </a:r>
            <a:r>
              <a:rPr lang="ru-RU" i="1" dirty="0">
                <a:solidFill>
                  <a:srgbClr val="006600"/>
                </a:solidFill>
              </a:rPr>
              <a:t> было. Сзади круглая, а спереди </a:t>
            </a:r>
            <a:r>
              <a:rPr lang="ru-RU" i="1" dirty="0" err="1">
                <a:solidFill>
                  <a:srgbClr val="006600"/>
                </a:solidFill>
              </a:rPr>
              <a:t>поплоще</a:t>
            </a:r>
            <a:r>
              <a:rPr lang="ru-RU" i="1" dirty="0">
                <a:solidFill>
                  <a:srgbClr val="006600"/>
                </a:solidFill>
              </a:rPr>
              <a:t>, так вот (на лицо показывает). Еще шишечку делали, если надо. Когда делаешь, выдавишь шишечку, ниткой обовьешь. Это когда еще не застыла. Платок наденешь. </a:t>
            </a:r>
            <a:r>
              <a:rPr lang="ru-RU" i="1" dirty="0" smtClean="0">
                <a:solidFill>
                  <a:srgbClr val="006600"/>
                </a:solidFill>
              </a:rPr>
              <a:t>(Зольная </a:t>
            </a:r>
            <a:r>
              <a:rPr lang="ru-RU" i="1" dirty="0">
                <a:solidFill>
                  <a:srgbClr val="006600"/>
                </a:solidFill>
              </a:rPr>
              <a:t>кукла (этнографический сбор)</a:t>
            </a:r>
          </a:p>
        </p:txBody>
      </p:sp>
      <p:pic>
        <p:nvPicPr>
          <p:cNvPr id="11266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51" y="4740309"/>
            <a:ext cx="1985382" cy="19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лександр\Desktop\пи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33069" r="18173" b="5800"/>
          <a:stretch/>
        </p:blipFill>
        <p:spPr bwMode="auto">
          <a:xfrm>
            <a:off x="2627784" y="4609072"/>
            <a:ext cx="1732056" cy="21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2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286" y="29815"/>
            <a:ext cx="5138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>До сегодняшнего дня</a:t>
            </a:r>
            <a:r>
              <a:rPr lang="ru-RU" sz="2400" b="1" dirty="0" smtClean="0">
                <a:solidFill>
                  <a:srgbClr val="006600"/>
                </a:solidFill>
              </a:rPr>
              <a:t>: </a:t>
            </a:r>
            <a:r>
              <a:rPr lang="ru-RU" sz="2400" b="1" dirty="0" smtClean="0">
                <a:solidFill>
                  <a:srgbClr val="C00000"/>
                </a:solidFill>
              </a:rPr>
              <a:t>Кукла </a:t>
            </a:r>
            <a:r>
              <a:rPr lang="ru-RU" sz="2400" b="1" dirty="0" err="1" smtClean="0">
                <a:solidFill>
                  <a:srgbClr val="C00000"/>
                </a:solidFill>
              </a:rPr>
              <a:t>реборн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86" y="491480"/>
            <a:ext cx="710600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Кукла </a:t>
            </a:r>
            <a:r>
              <a:rPr lang="ru-RU" b="1" dirty="0" err="1"/>
              <a:t>реборн</a:t>
            </a:r>
            <a:r>
              <a:rPr lang="ru-RU" b="1" dirty="0"/>
              <a:t> (от англ. </a:t>
            </a:r>
            <a:r>
              <a:rPr lang="ru-RU" b="1" dirty="0" err="1"/>
              <a:t>reborn</a:t>
            </a:r>
            <a:r>
              <a:rPr lang="ru-RU" b="1" dirty="0"/>
              <a:t> — «перерожденный») — это </a:t>
            </a:r>
            <a:r>
              <a:rPr lang="ru-RU" b="1" dirty="0" smtClean="0"/>
              <a:t>высоко-реалистичная </a:t>
            </a:r>
            <a:r>
              <a:rPr lang="ru-RU" b="1" dirty="0" smtClean="0"/>
              <a:t>кукла имитирующая </a:t>
            </a:r>
            <a:r>
              <a:rPr lang="ru-RU" b="1" dirty="0"/>
              <a:t>младенца. Она изготавливается вручную из винила или силикона с проработкой мельчайших деталей (</a:t>
            </a:r>
            <a:r>
              <a:rPr lang="ru-RU" b="1" dirty="0" smtClean="0"/>
              <a:t>вены, складки, волосы)имеет </a:t>
            </a:r>
            <a:r>
              <a:rPr lang="ru-RU" b="1" dirty="0"/>
              <a:t>вес настоящего ребенка. Это </a:t>
            </a:r>
            <a:r>
              <a:rPr lang="ru-RU" b="1" dirty="0" smtClean="0"/>
              <a:t>коллекционные часто </a:t>
            </a:r>
            <a:r>
              <a:rPr lang="ru-RU" b="1" dirty="0"/>
              <a:t>дорогие </a:t>
            </a:r>
            <a:r>
              <a:rPr lang="ru-RU" b="1" dirty="0" smtClean="0"/>
              <a:t>изделия создаваемые </a:t>
            </a:r>
            <a:r>
              <a:rPr lang="ru-RU" b="1" dirty="0"/>
              <a:t>художниками-«</a:t>
            </a:r>
            <a:r>
              <a:rPr lang="ru-RU" b="1" dirty="0" err="1"/>
              <a:t>реборнистами</a:t>
            </a:r>
            <a:r>
              <a:rPr lang="ru-RU" b="1" dirty="0"/>
              <a:t>». 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Ключевые </a:t>
            </a:r>
            <a:r>
              <a:rPr lang="ru-RU" b="1" dirty="0">
                <a:solidFill>
                  <a:srgbClr val="C00000"/>
                </a:solidFill>
              </a:rPr>
              <a:t>особенности: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Максимальная реалистичность: </a:t>
            </a:r>
            <a:r>
              <a:rPr lang="ru-RU" i="1" dirty="0"/>
              <a:t>Применяются специальные </a:t>
            </a:r>
            <a:r>
              <a:rPr lang="ru-RU" i="1" dirty="0" smtClean="0"/>
              <a:t>краски. натуральные </a:t>
            </a:r>
            <a:r>
              <a:rPr lang="ru-RU" i="1" dirty="0"/>
              <a:t>волосы (мохер)стеклянные глаза.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Создание: </a:t>
            </a:r>
            <a:r>
              <a:rPr lang="ru-RU" i="1" dirty="0"/>
              <a:t>Процесс занимает много часов кропотливой работы.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Материалы: </a:t>
            </a:r>
            <a:r>
              <a:rPr lang="ru-RU" i="1" dirty="0"/>
              <a:t>Силикон-винил (</a:t>
            </a:r>
            <a:r>
              <a:rPr lang="ru-RU" i="1" dirty="0" smtClean="0"/>
              <a:t>мягкий, приятный </a:t>
            </a:r>
            <a:r>
              <a:rPr lang="ru-RU" i="1" dirty="0"/>
              <a:t>на </a:t>
            </a:r>
            <a:r>
              <a:rPr lang="ru-RU" i="1" dirty="0" smtClean="0"/>
              <a:t>ощупь можно </a:t>
            </a:r>
            <a:r>
              <a:rPr lang="ru-RU" i="1" dirty="0"/>
              <a:t>купать).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Назначение: </a:t>
            </a:r>
            <a:r>
              <a:rPr lang="ru-RU" i="1" dirty="0" smtClean="0"/>
              <a:t>Коллекционирование, терапия </a:t>
            </a:r>
            <a:r>
              <a:rPr lang="ru-RU" sz="1400" i="1" dirty="0"/>
              <a:t>(при </a:t>
            </a:r>
            <a:r>
              <a:rPr lang="ru-RU" sz="1400" i="1" dirty="0" smtClean="0"/>
              <a:t>деменции ,депрессии, потере </a:t>
            </a:r>
            <a:r>
              <a:rPr lang="ru-RU" sz="1400" i="1" dirty="0"/>
              <a:t>ребенка). </a:t>
            </a:r>
          </a:p>
          <a:p>
            <a:pPr algn="just"/>
            <a:r>
              <a:rPr lang="ru-RU" b="1" dirty="0" err="1" smtClean="0"/>
              <a:t>Реборны</a:t>
            </a:r>
            <a:r>
              <a:rPr lang="ru-RU" b="1" dirty="0" smtClean="0"/>
              <a:t> </a:t>
            </a:r>
            <a:r>
              <a:rPr lang="ru-RU" b="1" dirty="0"/>
              <a:t>могут иметь </a:t>
            </a:r>
            <a:r>
              <a:rPr lang="ru-RU" b="1" dirty="0" smtClean="0"/>
              <a:t>механизмы имитирующие </a:t>
            </a:r>
            <a:r>
              <a:rPr lang="ru-RU" b="1" dirty="0"/>
              <a:t>дыхание или сердцебиение. Часто их покупают взрослые для </a:t>
            </a:r>
            <a:r>
              <a:rPr lang="ru-RU" b="1" dirty="0" smtClean="0"/>
              <a:t>коллекций, а </a:t>
            </a:r>
            <a:r>
              <a:rPr lang="ru-RU" b="1" dirty="0"/>
              <a:t>не для детских </a:t>
            </a:r>
            <a:r>
              <a:rPr lang="ru-RU" b="1" dirty="0" smtClean="0"/>
              <a:t>игр.</a:t>
            </a:r>
            <a:endParaRPr lang="ru-RU" b="1" dirty="0"/>
          </a:p>
        </p:txBody>
      </p:sp>
      <p:pic>
        <p:nvPicPr>
          <p:cNvPr id="17410" name="Picture 2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97935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Александр\Desktop\рнр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2875" r="11058" b="7626"/>
          <a:stretch/>
        </p:blipFill>
        <p:spPr bwMode="auto">
          <a:xfrm>
            <a:off x="1521914" y="4437113"/>
            <a:ext cx="2920938" cy="24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4" y="5299448"/>
            <a:ext cx="1086634" cy="108663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26064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6600"/>
                </a:solidFill>
              </a:rPr>
              <a:t>Фея знала своё дело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И, летая в небесах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Днём и ночью, то и </a:t>
            </a:r>
            <a:r>
              <a:rPr lang="ru-RU" sz="2000" b="1" dirty="0" smtClean="0">
                <a:solidFill>
                  <a:srgbClr val="006600"/>
                </a:solidFill>
              </a:rPr>
              <a:t>дело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Совершая чудеса.</a:t>
            </a:r>
          </a:p>
          <a:p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Фея кукол создавала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Мастерила, колдовала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Всё чего она касалась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Оживало, просыпалось</a:t>
            </a:r>
            <a:r>
              <a:rPr lang="ru-RU" sz="2000" b="1" dirty="0" smtClean="0">
                <a:solidFill>
                  <a:srgbClr val="006600"/>
                </a:solidFill>
              </a:rPr>
              <a:t>.</a:t>
            </a:r>
          </a:p>
          <a:p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И в её руках послушно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Обретали куклы души</a:t>
            </a:r>
            <a:r>
              <a:rPr lang="ru-RU" sz="2000" b="1" dirty="0" smtClean="0">
                <a:solidFill>
                  <a:srgbClr val="006600"/>
                </a:solidFill>
              </a:rPr>
              <a:t>.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Ведь у кукол судьбы тоже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С человеческими схожи.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4336" y="4761438"/>
            <a:ext cx="3600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600"/>
                </a:solidFill>
              </a:rPr>
              <a:t>А потом свои </a:t>
            </a:r>
            <a:r>
              <a:rPr lang="ru-RU" sz="2000" b="1" dirty="0" smtClean="0">
                <a:solidFill>
                  <a:srgbClr val="006600"/>
                </a:solidFill>
              </a:rPr>
              <a:t>трофеи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Раздавала людям фея</a:t>
            </a:r>
            <a:r>
              <a:rPr lang="ru-RU" sz="2000" b="1" dirty="0" smtClean="0">
                <a:solidFill>
                  <a:srgbClr val="006600"/>
                </a:solidFill>
              </a:rPr>
              <a:t>.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Потому что это средство</a:t>
            </a:r>
            <a:r>
              <a:rPr lang="ru-RU" sz="2000" b="1" dirty="0" smtClean="0">
                <a:solidFill>
                  <a:srgbClr val="006600"/>
                </a:solidFill>
              </a:rPr>
              <a:t>,</a:t>
            </a:r>
            <a:endParaRPr lang="ru-RU" sz="2000" b="1" dirty="0">
              <a:solidFill>
                <a:srgbClr val="006600"/>
              </a:solidFill>
            </a:endParaRPr>
          </a:p>
          <a:p>
            <a:r>
              <a:rPr lang="ru-RU" sz="2000" b="1" dirty="0">
                <a:solidFill>
                  <a:srgbClr val="006600"/>
                </a:solidFill>
              </a:rPr>
              <a:t>Чтобы вечно помнить детство.</a:t>
            </a:r>
          </a:p>
          <a:p>
            <a:pPr algn="r"/>
            <a:endParaRPr lang="ru-RU" dirty="0"/>
          </a:p>
          <a:p>
            <a:pPr algn="r"/>
            <a:r>
              <a:rPr lang="ru-RU" dirty="0" smtClean="0">
                <a:hlinkClick r:id="rId3"/>
              </a:rPr>
              <a:t>Л</a:t>
            </a:r>
            <a:r>
              <a:rPr lang="ru-RU" dirty="0" smtClean="0">
                <a:hlinkClick r:id="rId3"/>
              </a:rPr>
              <a:t>. </a:t>
            </a:r>
            <a:r>
              <a:rPr lang="ru-RU" dirty="0" err="1" smtClean="0">
                <a:hlinkClick r:id="rId3"/>
              </a:rPr>
              <a:t>Рубальская</a:t>
            </a:r>
            <a:endParaRPr lang="ru-RU" dirty="0"/>
          </a:p>
        </p:txBody>
      </p:sp>
      <p:pic>
        <p:nvPicPr>
          <p:cNvPr id="15362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14" t="24125" r="34901" b="22812"/>
          <a:stretch/>
        </p:blipFill>
        <p:spPr bwMode="auto">
          <a:xfrm>
            <a:off x="126986" y="477855"/>
            <a:ext cx="2232248" cy="613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421973"/>
            <a:ext cx="1658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hlinkClick r:id="rId6"/>
              </a:rPr>
              <a:t>Т. </a:t>
            </a:r>
            <a:r>
              <a:rPr lang="ru-RU" sz="1200" dirty="0" err="1" smtClean="0">
                <a:hlinkClick r:id="rId6"/>
              </a:rPr>
              <a:t>Цорн</a:t>
            </a:r>
            <a:r>
              <a:rPr lang="ru-RU" sz="1200" dirty="0" smtClean="0">
                <a:hlinkClick r:id="rId6"/>
              </a:rPr>
              <a:t> </a:t>
            </a:r>
            <a:r>
              <a:rPr lang="ru-RU" sz="1200" dirty="0" smtClean="0"/>
              <a:t>Кукольная фея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3592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  <a:hlinkClick r:id="rId3"/>
              </a:rPr>
              <a:t>Сложное дело – человека </a:t>
            </a:r>
            <a:r>
              <a:rPr lang="ru-RU" sz="2400" b="1" dirty="0" smtClean="0">
                <a:solidFill>
                  <a:srgbClr val="C00000"/>
                </a:solidFill>
                <a:hlinkClick r:id="rId3"/>
              </a:rPr>
              <a:t>мастерим</a:t>
            </a:r>
            <a:r>
              <a:rPr lang="ru-RU" sz="2400" b="1" dirty="0" smtClean="0">
                <a:solidFill>
                  <a:srgbClr val="006600"/>
                </a:solidFill>
              </a:rPr>
              <a:t>»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r>
              <a:rPr lang="ru-RU" sz="2000" b="1" dirty="0" smtClean="0"/>
              <a:t>Кукла </a:t>
            </a:r>
            <a:r>
              <a:rPr lang="ru-RU" sz="2000" b="1" dirty="0"/>
              <a:t>– антропоморфная миниатюра </a:t>
            </a:r>
            <a:r>
              <a:rPr lang="ru-RU" sz="2000" b="1" dirty="0" smtClean="0"/>
              <a:t> и отражала </a:t>
            </a:r>
            <a:r>
              <a:rPr lang="ru-RU" sz="2000" b="1" dirty="0"/>
              <a:t>этнические традиции</a:t>
            </a:r>
          </a:p>
        </p:txBody>
      </p:sp>
      <p:pic>
        <p:nvPicPr>
          <p:cNvPr id="14338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39" y="3634730"/>
            <a:ext cx="3064713" cy="30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846" y="936923"/>
            <a:ext cx="65070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Blip>
                <a:blip r:embed="rId5"/>
              </a:buBlip>
            </a:pPr>
            <a:r>
              <a:rPr lang="ru-RU" b="1" dirty="0" smtClean="0">
                <a:solidFill>
                  <a:srgbClr val="FFFFFF"/>
                </a:solidFill>
                <a:hlinkClick r:id="rId6"/>
              </a:rPr>
              <a:t>Кукла </a:t>
            </a:r>
            <a:r>
              <a:rPr lang="ru-RU" b="1" dirty="0">
                <a:solidFill>
                  <a:srgbClr val="FFFFFF"/>
                </a:solidFill>
                <a:hlinkClick r:id="rId6"/>
              </a:rPr>
              <a:t>– детская игрушка?</a:t>
            </a:r>
            <a:endParaRPr lang="ru-RU" b="1" dirty="0">
              <a:solidFill>
                <a:srgbClr val="FFFFFF"/>
              </a:solidFill>
            </a:endParaRPr>
          </a:p>
          <a:p>
            <a:pPr fontAlgn="ctr"/>
            <a:r>
              <a:rPr lang="ru-RU" i="1" dirty="0">
                <a:solidFill>
                  <a:srgbClr val="006600"/>
                </a:solidFill>
              </a:rPr>
              <a:t>О различных ролях, которые выполняли куклы</a:t>
            </a:r>
          </a:p>
          <a:p>
            <a:pPr marL="285750" indent="-285750" fontAlgn="ctr">
              <a:buBlip>
                <a:blip r:embed="rId5"/>
              </a:buBlip>
            </a:pPr>
            <a:r>
              <a:rPr lang="ru-RU" b="1" dirty="0">
                <a:solidFill>
                  <a:srgbClr val="FFFFFF"/>
                </a:solidFill>
                <a:hlinkClick r:id="rId7"/>
              </a:rPr>
              <a:t>Игра в куклы</a:t>
            </a:r>
            <a:endParaRPr lang="ru-RU" b="1" dirty="0">
              <a:solidFill>
                <a:srgbClr val="FFFFFF"/>
              </a:solidFill>
            </a:endParaRPr>
          </a:p>
          <a:p>
            <a:pPr fontAlgn="ctr"/>
            <a:r>
              <a:rPr lang="ru-RU" i="1" dirty="0">
                <a:solidFill>
                  <a:srgbClr val="006600"/>
                </a:solidFill>
              </a:rPr>
              <a:t>О педагогической роли кукол у разных народов</a:t>
            </a:r>
          </a:p>
          <a:p>
            <a:pPr marL="285750" indent="-285750" fontAlgn="ctr">
              <a:buBlip>
                <a:blip r:embed="rId5"/>
              </a:buBlip>
            </a:pPr>
            <a:r>
              <a:rPr lang="ru-RU" b="1" dirty="0">
                <a:solidFill>
                  <a:srgbClr val="FFFFFF"/>
                </a:solidFill>
                <a:hlinkClick r:id="rId8"/>
              </a:rPr>
              <a:t>Передача традиций через поколения</a:t>
            </a:r>
            <a:endParaRPr lang="ru-RU" b="1" dirty="0">
              <a:solidFill>
                <a:srgbClr val="FFFFFF"/>
              </a:solidFill>
            </a:endParaRPr>
          </a:p>
          <a:p>
            <a:pPr fontAlgn="ctr"/>
            <a:r>
              <a:rPr lang="ru-RU" i="1" dirty="0" smtClean="0">
                <a:solidFill>
                  <a:srgbClr val="006600"/>
                </a:solidFill>
              </a:rPr>
              <a:t>Кто и почему занимался изготовлением кукол</a:t>
            </a:r>
          </a:p>
          <a:p>
            <a:pPr marL="285750" indent="-285750" fontAlgn="ctr">
              <a:buBlip>
                <a:blip r:embed="rId5"/>
              </a:buBlip>
            </a:pPr>
            <a:r>
              <a:rPr lang="ru-RU" b="1" dirty="0" smtClean="0">
                <a:solidFill>
                  <a:srgbClr val="FFFFFF"/>
                </a:solidFill>
                <a:hlinkClick r:id="rId9"/>
              </a:rPr>
              <a:t>Этнос определяют по </a:t>
            </a:r>
            <a:r>
              <a:rPr lang="ru-RU" b="1" dirty="0">
                <a:solidFill>
                  <a:srgbClr val="FFFFFF"/>
                </a:solidFill>
                <a:hlinkClick r:id="rId9"/>
              </a:rPr>
              <a:t>одёжке</a:t>
            </a:r>
            <a:endParaRPr lang="ru-RU" b="1" dirty="0">
              <a:solidFill>
                <a:srgbClr val="FFFFFF"/>
              </a:solidFill>
            </a:endParaRPr>
          </a:p>
          <a:p>
            <a:pPr fontAlgn="ctr"/>
            <a:r>
              <a:rPr lang="ru-RU" i="1" dirty="0" smtClean="0">
                <a:solidFill>
                  <a:srgbClr val="006600"/>
                </a:solidFill>
              </a:rPr>
              <a:t>О том, почему важно одевать кукол в национальные костюмы</a:t>
            </a:r>
          </a:p>
          <a:p>
            <a:pPr marL="285750" indent="-285750" fontAlgn="ctr">
              <a:buBlip>
                <a:blip r:embed="rId5"/>
              </a:buBlip>
            </a:pPr>
            <a:r>
              <a:rPr lang="ru-RU" b="1" dirty="0" smtClean="0">
                <a:solidFill>
                  <a:srgbClr val="FFFFFF"/>
                </a:solidFill>
                <a:hlinkClick r:id="rId10"/>
              </a:rPr>
              <a:t>Канонические </a:t>
            </a:r>
            <a:r>
              <a:rPr lang="ru-RU" b="1" dirty="0">
                <a:solidFill>
                  <a:srgbClr val="FFFFFF"/>
                </a:solidFill>
                <a:hlinkClick r:id="rId10"/>
              </a:rPr>
              <a:t>запреты</a:t>
            </a:r>
            <a:endParaRPr lang="ru-RU" b="1" dirty="0">
              <a:solidFill>
                <a:srgbClr val="FFFFFF"/>
              </a:solidFill>
            </a:endParaRPr>
          </a:p>
          <a:p>
            <a:pPr fontAlgn="ctr"/>
            <a:r>
              <a:rPr lang="ru-RU" i="1" dirty="0">
                <a:solidFill>
                  <a:srgbClr val="006600"/>
                </a:solidFill>
              </a:rPr>
              <a:t>О том, что нельзя было делать с куклами</a:t>
            </a:r>
          </a:p>
          <a:p>
            <a:pPr marL="285750" indent="-285750" fontAlgn="ctr">
              <a:buBlip>
                <a:blip r:embed="rId5"/>
              </a:buBlip>
            </a:pPr>
            <a:r>
              <a:rPr lang="ru-RU" b="1" dirty="0">
                <a:solidFill>
                  <a:srgbClr val="FFFFFF"/>
                </a:solidFill>
                <a:hlinkClick r:id="rId11"/>
              </a:rPr>
              <a:t>Интересные </a:t>
            </a:r>
            <a:r>
              <a:rPr lang="ru-RU" b="1" dirty="0" smtClean="0">
                <a:solidFill>
                  <a:srgbClr val="FFFFFF"/>
                </a:solidFill>
                <a:hlinkClick r:id="rId11"/>
              </a:rPr>
              <a:t>факты</a:t>
            </a:r>
          </a:p>
          <a:p>
            <a:pPr fontAlgn="ctr"/>
            <a:r>
              <a:rPr lang="ru-RU" i="1" dirty="0" smtClean="0">
                <a:solidFill>
                  <a:srgbClr val="006600"/>
                </a:solidFill>
              </a:rPr>
              <a:t>Об особенностях некоторых кукол</a:t>
            </a:r>
          </a:p>
        </p:txBody>
      </p:sp>
      <p:pic>
        <p:nvPicPr>
          <p:cNvPr id="14339" name="Picture 3" descr="C:\Users\Александр\Desktop\епрпер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2" y="4797152"/>
            <a:ext cx="4454162" cy="1690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559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698477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6600"/>
                </a:solidFill>
              </a:rPr>
              <a:t>Как научиться понимать и принимать человека, живущего рядом с тобой и отличного от себя?  </a:t>
            </a:r>
            <a:r>
              <a:rPr lang="ru-RU" sz="2000" b="1" dirty="0" smtClean="0">
                <a:solidFill>
                  <a:srgbClr val="006600"/>
                </a:solidFill>
              </a:rPr>
              <a:t>Ответ </a:t>
            </a:r>
            <a:r>
              <a:rPr lang="ru-RU" sz="2000" b="1" dirty="0">
                <a:solidFill>
                  <a:srgbClr val="006600"/>
                </a:solidFill>
              </a:rPr>
              <a:t>один: </a:t>
            </a:r>
            <a:r>
              <a:rPr lang="ru-RU" sz="2000" b="1" dirty="0">
                <a:solidFill>
                  <a:srgbClr val="C00000"/>
                </a:solidFill>
              </a:rPr>
              <a:t>формирование коммуникативной, информационной и гражданской компетенций как качеств личности, важных для создания позитивных отношений между людьми разных национальностей</a:t>
            </a:r>
            <a:r>
              <a:rPr lang="ru-RU" sz="2000" b="1" dirty="0">
                <a:solidFill>
                  <a:srgbClr val="006600"/>
                </a:solidFill>
              </a:rPr>
              <a:t>. </a:t>
            </a:r>
            <a:endParaRPr lang="ru-RU" sz="2000" b="1" dirty="0" smtClean="0">
              <a:solidFill>
                <a:srgbClr val="006600"/>
              </a:solidFill>
            </a:endParaRPr>
          </a:p>
          <a:p>
            <a:pPr algn="just"/>
            <a:endParaRPr lang="ru-RU" sz="2000" b="1" dirty="0">
              <a:solidFill>
                <a:srgbClr val="0066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Изучая </a:t>
            </a:r>
            <a:r>
              <a:rPr lang="ru-RU" sz="2000" b="1" dirty="0">
                <a:solidFill>
                  <a:srgbClr val="C00000"/>
                </a:solidFill>
              </a:rPr>
              <a:t>куклы других народов, мы становимся </a:t>
            </a:r>
            <a:r>
              <a:rPr lang="ru-RU" sz="2000" b="1" dirty="0" err="1">
                <a:solidFill>
                  <a:srgbClr val="C00000"/>
                </a:solidFill>
              </a:rPr>
              <a:t>толерантнее</a:t>
            </a:r>
            <a:r>
              <a:rPr lang="ru-RU" sz="2000" b="1" dirty="0">
                <a:solidFill>
                  <a:srgbClr val="C00000"/>
                </a:solidFill>
              </a:rPr>
              <a:t>, начинаем лучше понимать другие национальности, изучаем их культуру, нравы.   </a:t>
            </a:r>
          </a:p>
          <a:p>
            <a:pPr algn="just"/>
            <a:endParaRPr lang="ru-RU" sz="2000" b="1" dirty="0">
              <a:solidFill>
                <a:srgbClr val="0066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6600"/>
                </a:solidFill>
              </a:rPr>
              <a:t>Все </a:t>
            </a:r>
            <a:r>
              <a:rPr lang="ru-RU" sz="2000" b="1" dirty="0">
                <a:solidFill>
                  <a:srgbClr val="006600"/>
                </a:solidFill>
              </a:rPr>
              <a:t>мы живем в особое время, время, когда смешение языков, народов и культур достигло невиданного размаха</a:t>
            </a:r>
            <a:r>
              <a:rPr lang="ru-RU" sz="2000" b="1" dirty="0" smtClean="0">
                <a:solidFill>
                  <a:srgbClr val="006600"/>
                </a:solidFill>
              </a:rPr>
              <a:t>. </a:t>
            </a:r>
          </a:p>
          <a:p>
            <a:pPr algn="just"/>
            <a:endParaRPr lang="ru-RU" sz="2000" b="1" dirty="0">
              <a:solidFill>
                <a:srgbClr val="0066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6600"/>
                </a:solidFill>
              </a:rPr>
              <a:t>Детский </a:t>
            </a:r>
            <a:r>
              <a:rPr lang="ru-RU" sz="2000" b="1" dirty="0">
                <a:solidFill>
                  <a:srgbClr val="006600"/>
                </a:solidFill>
              </a:rPr>
              <a:t>мир народов России был очень разнообразен, в играх ребенок постоянно общался с природой, а в этом ему помогали народные игрушки. Игрушки из природных материалов отражали все то, чем жили народы их быт, уклад жизни, нравы и обычаи. </a:t>
            </a:r>
          </a:p>
        </p:txBody>
      </p:sp>
    </p:spTree>
    <p:extLst>
      <p:ext uri="{BB962C8B-B14F-4D97-AF65-F5344CB8AC3E}">
        <p14:creationId xmlns:p14="http://schemas.microsoft.com/office/powerpoint/2010/main" val="42421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60207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136630"/>
            <a:ext cx="5760640" cy="1323439"/>
          </a:xfrm>
          <a:prstGeom prst="rect">
            <a:avLst/>
          </a:pr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 — странные притворы:</a:t>
            </a:r>
          </a:p>
          <a:p>
            <a:pPr algn="ctr"/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Любят людям подражать.</a:t>
            </a:r>
          </a:p>
          <a:p>
            <a:pPr algn="ctr"/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Все события, разговоры</a:t>
            </a:r>
          </a:p>
          <a:p>
            <a:pPr algn="ctr"/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Любят куклы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повторять…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9365" y="1988840"/>
            <a:ext cx="5686817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5377"/>
              </a:avLst>
            </a:prstTxWarp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ПРОГУЛКА </a:t>
            </a:r>
          </a:p>
          <a:p>
            <a:pPr lvl="1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 КУКЛОЙ</a:t>
            </a:r>
          </a:p>
          <a:p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 РОССИИ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31642" y="2871285"/>
            <a:ext cx="1717739" cy="397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Александр\Desktop\КАРТОТЕКА PNG\РУСЬ   РОССИЯ\РУСЬ   РОССИЯ\Россия\2026 год ен России\трп.pn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025889"/>
            <a:ext cx="3045242" cy="16651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73664" y="5877272"/>
            <a:ext cx="677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ВИРТУАЛЬНАЯ ВЫСТАВКА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Подготовила: специалист ИБРЦ ИРО Краснодарского края </a:t>
            </a:r>
            <a:r>
              <a:rPr lang="ru-RU" sz="1600" b="1" dirty="0" err="1" smtClean="0">
                <a:solidFill>
                  <a:schemeClr val="accent3">
                    <a:lumMod val="50000"/>
                  </a:schemeClr>
                </a:solidFill>
              </a:rPr>
              <a:t>Корсун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И. В.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31875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8099" y="2073330"/>
            <a:ext cx="64442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</a:rPr>
              <a:t>В. В. </a:t>
            </a:r>
            <a:r>
              <a:rPr lang="ru-RU" sz="2400" b="1" dirty="0" smtClean="0">
                <a:solidFill>
                  <a:prstClr val="white"/>
                </a:solidFill>
              </a:rPr>
              <a:t>Путин</a:t>
            </a:r>
          </a:p>
          <a:p>
            <a:pPr algn="ctr"/>
            <a:r>
              <a:rPr lang="ru-RU" dirty="0" smtClean="0"/>
              <a:t> </a:t>
            </a:r>
            <a:r>
              <a:rPr lang="ru-RU" sz="2400" b="1" dirty="0">
                <a:solidFill>
                  <a:srgbClr val="C00000"/>
                </a:solidFill>
              </a:rPr>
              <a:t>«Взаимодействие разных культур является многовековой традицией нашей общественной и государственной жизни, а национальное многообразие народов России – подлинным богатством страны.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 </a:t>
            </a:r>
            <a:r>
              <a:rPr lang="ru-RU" sz="2400" b="1" dirty="0">
                <a:solidFill>
                  <a:srgbClr val="0033CC"/>
                </a:solidFill>
              </a:rPr>
              <a:t>потому мы полностью поддерживаем деятельность, направленную на утверждение культуры мира и толерантности как необходимых условий диалога цивилизаций».                               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Users\Александр\Desktop\и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t="37019" r="14138" b="19904"/>
          <a:stretch/>
        </p:blipFill>
        <p:spPr bwMode="auto">
          <a:xfrm>
            <a:off x="4576576" y="116632"/>
            <a:ext cx="2367255" cy="195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лександр\Desktop\птрпрт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526215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Александр\Desktop\2321321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3" r="-2463" b="14936"/>
          <a:stretch/>
        </p:blipFill>
        <p:spPr bwMode="auto">
          <a:xfrm>
            <a:off x="2755350" y="3182008"/>
            <a:ext cx="6494001" cy="39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9080" y="116632"/>
            <a:ext cx="6408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Традиционные куклы существовали практически у всех народов России, выполняя роли оберегов, обрядовых предметов и игрушек. Наиболее известны тряпичные, соломенные и деревянные куклы славян, безликие куклы народов Севера (ненцы), коми-пермяцкие куклы, а также народные куклы поволжских (татары, башкиры, чуваши) и алтайских народов, отражающие их культуру.</a:t>
            </a:r>
          </a:p>
        </p:txBody>
      </p:sp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3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98477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Игрушки народов </a:t>
            </a:r>
            <a:r>
              <a:rPr lang="ru-RU" sz="2400" b="1" dirty="0" smtClean="0">
                <a:solidFill>
                  <a:srgbClr val="0033CC"/>
                </a:solidFill>
              </a:rPr>
              <a:t>России.</a:t>
            </a:r>
            <a:endParaRPr lang="ru-RU" sz="2400" b="1" dirty="0"/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Русские (славяне): </a:t>
            </a:r>
            <a:r>
              <a:rPr lang="ru-RU" sz="2000" b="1" dirty="0"/>
              <a:t>Широко известны тряпичные куклы-</a:t>
            </a:r>
            <a:r>
              <a:rPr lang="ru-RU" sz="2000" b="1" dirty="0" err="1"/>
              <a:t>мотанки</a:t>
            </a:r>
            <a:r>
              <a:rPr lang="ru-RU" sz="2000" b="1" dirty="0"/>
              <a:t> (</a:t>
            </a:r>
            <a:r>
              <a:rPr lang="ru-RU" sz="2000" b="1" dirty="0" err="1"/>
              <a:t>пеленашки</a:t>
            </a:r>
            <a:r>
              <a:rPr lang="ru-RU" sz="2000" b="1" dirty="0"/>
              <a:t>), соломенные куклы, кукла-панка (из дерева) и матрешки. </a:t>
            </a:r>
            <a:r>
              <a:rPr lang="ru-RU" sz="2000" b="1" dirty="0" smtClean="0"/>
              <a:t>Матрешки </a:t>
            </a:r>
            <a:r>
              <a:rPr lang="ru-RU" sz="2000" b="1" dirty="0"/>
              <a:t>(Сергиево-Посадская, Семеновская, Тверская), деревянные «Богородские», а также разнообразные тряпичные и соломенные куклы – вот наиболее характерные для центральной части России виды традиционных кукол. Ключевой особенностью данного направления изделий народных промыслов является облачение фигурок в торжественные (праздничные) и повседневные костюмы, типичные для места их производства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Коми</a:t>
            </a:r>
            <a:r>
              <a:rPr lang="ru-RU" sz="2000" b="1" dirty="0">
                <a:solidFill>
                  <a:srgbClr val="C00000"/>
                </a:solidFill>
              </a:rPr>
              <a:t>: </a:t>
            </a:r>
            <a:r>
              <a:rPr lang="ru-RU" sz="2000" b="1" dirty="0" smtClean="0"/>
              <a:t>Коми-пермяки изготавливали </a:t>
            </a:r>
            <a:r>
              <a:rPr lang="ru-RU" sz="2000" b="1" dirty="0"/>
              <a:t>куклы из соломы, щепы, дерева, обернутых тканью</a:t>
            </a:r>
            <a:r>
              <a:rPr lang="ru-RU" sz="2000" b="1" dirty="0" smtClean="0"/>
              <a:t>.. </a:t>
            </a:r>
            <a:r>
              <a:rPr lang="ru-RU" sz="2000" b="1" dirty="0"/>
              <a:t>Однако до наших дней старинные коми народные куклы практически не сохранились. В</a:t>
            </a:r>
            <a:r>
              <a:rPr lang="ru-RU" sz="2000" b="1" dirty="0" smtClean="0"/>
              <a:t>о-первых</a:t>
            </a:r>
            <a:r>
              <a:rPr lang="ru-RU" sz="2000" b="1" dirty="0"/>
              <a:t>, потому, что их «заигрывали» до ветхости, а во-вторых, все, что было связано с детьми, тщательно укрывалось от чужих глаз. </a:t>
            </a:r>
            <a:r>
              <a:rPr lang="ru-RU" sz="2000" i="1" dirty="0"/>
              <a:t>Не случайно иногда, отпуская гулять на улицу, симпатичному ребенку мазали лицо сажей, скрывали его имя, на одежду цепляли булавки от сглаза.</a:t>
            </a:r>
            <a:endParaRPr lang="ru-RU" sz="2000" i="1" dirty="0" smtClean="0"/>
          </a:p>
          <a:p>
            <a:pPr algn="just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734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69127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Народы Севера </a:t>
            </a:r>
            <a:r>
              <a:rPr lang="ru-RU" sz="2000" b="1" dirty="0"/>
              <a:t>(ненцы, долганы, чукчи): Традиционные куклы из кожи, оленьего меха, сумочки-игольницы, деревянные нарты, лук со стрелами, фигурки животных.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Использовали </a:t>
            </a:r>
            <a:r>
              <a:rPr lang="ru-RU" sz="2000" b="1" dirty="0"/>
              <a:t>безликие куклы (из птичьих клювов, дерева, ткани), которые были частью ритуалов, обрядов и семейными оберегами. – традиционно изготавливались из соломы, щепы и, значительно позднее, из округлых чурбачков из дерева, обернутых разноцветными тканевыми материалами</a:t>
            </a:r>
            <a:r>
              <a:rPr lang="ru-RU" sz="2000" b="1" dirty="0" smtClean="0"/>
              <a:t>;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Безликие </a:t>
            </a:r>
            <a:r>
              <a:rPr lang="ru-RU" sz="2000" b="1" dirty="0">
                <a:solidFill>
                  <a:srgbClr val="C00000"/>
                </a:solidFill>
              </a:rPr>
              <a:t>куклы ненцев </a:t>
            </a:r>
            <a:r>
              <a:rPr lang="ru-RU" sz="2000" b="1" dirty="0"/>
              <a:t>– являясь важной частью культурной и художественной идентичности данного этноса, такие куклы, зачастую, активно использовались в различных ритуалах и обрядах, связанных с праздниками, свадьбами и рождением детей. Местные мастера, а также обычные люди изготавливали их из натуральных материалов - дерева, кожи, меха и ткани. При этом, одежда кукол, отображающая их национальную принадлежность, по возможности украшалась вышивкой, бисером и другими элементами декора</a:t>
            </a:r>
            <a:r>
              <a:rPr lang="ru-RU" sz="2000" b="1" dirty="0" smtClean="0"/>
              <a:t>;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864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0567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Алтайцы: </a:t>
            </a:r>
            <a:r>
              <a:rPr lang="ru-RU" sz="2000" b="1" dirty="0" smtClean="0"/>
              <a:t>Плели </a:t>
            </a:r>
            <a:r>
              <a:rPr lang="ru-RU" sz="2000" b="1" dirty="0"/>
              <a:t>кукол из рогозы, </a:t>
            </a:r>
            <a:r>
              <a:rPr lang="ru-RU" sz="2000" b="1" dirty="0" smtClean="0"/>
              <a:t>отличавшихся пропорциональными </a:t>
            </a:r>
            <a:r>
              <a:rPr lang="ru-RU" sz="2000" b="1" dirty="0"/>
              <a:t>фигурами. </a:t>
            </a:r>
            <a:endParaRPr lang="ru-RU" sz="2000" b="1" dirty="0" smtClean="0"/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Народы </a:t>
            </a:r>
            <a:r>
              <a:rPr lang="ru-RU" sz="2000" b="1" dirty="0">
                <a:solidFill>
                  <a:srgbClr val="C00000"/>
                </a:solidFill>
              </a:rPr>
              <a:t>Поволжья </a:t>
            </a:r>
            <a:r>
              <a:rPr lang="ru-RU" sz="2000" b="1" dirty="0"/>
              <a:t>(татары, башкиры): Популярны деревянные кони, куклы в национальных костюмах. </a:t>
            </a:r>
            <a:endParaRPr lang="ru-RU" sz="2000" b="1" dirty="0" smtClean="0"/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Башкирские</a:t>
            </a:r>
            <a:r>
              <a:rPr lang="ru-RU" sz="2000" b="1" dirty="0" smtClean="0"/>
              <a:t> </a:t>
            </a:r>
            <a:r>
              <a:rPr lang="ru-RU" sz="2000" b="1" dirty="0"/>
              <a:t>(</a:t>
            </a:r>
            <a:r>
              <a:rPr lang="ru-RU" sz="2000" b="1" dirty="0" err="1"/>
              <a:t>укыр</a:t>
            </a:r>
            <a:r>
              <a:rPr lang="ru-RU" sz="2000" b="1" dirty="0"/>
              <a:t>), </a:t>
            </a:r>
            <a:r>
              <a:rPr lang="ru-RU" sz="2000" b="1" dirty="0">
                <a:solidFill>
                  <a:srgbClr val="C00000"/>
                </a:solidFill>
              </a:rPr>
              <a:t>чувашские</a:t>
            </a:r>
            <a:r>
              <a:rPr lang="ru-RU" sz="2000" b="1" dirty="0"/>
              <a:t> (эли-</a:t>
            </a:r>
            <a:r>
              <a:rPr lang="ru-RU" sz="2000" b="1" dirty="0" err="1"/>
              <a:t>паллаш</a:t>
            </a:r>
            <a:r>
              <a:rPr lang="ru-RU" sz="2000" b="1" dirty="0"/>
              <a:t>), татарские куклы отличались богатым национальным костюмом.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Куклы </a:t>
            </a:r>
            <a:r>
              <a:rPr lang="ru-RU" sz="2000" b="1" dirty="0">
                <a:solidFill>
                  <a:srgbClr val="C00000"/>
                </a:solidFill>
              </a:rPr>
              <a:t>Бурятии</a:t>
            </a:r>
            <a:r>
              <a:rPr lang="ru-RU" sz="2000" b="1" dirty="0"/>
              <a:t> («</a:t>
            </a:r>
            <a:r>
              <a:rPr lang="ru-RU" sz="2000" b="1" dirty="0" err="1"/>
              <a:t>Тэмнимэ</a:t>
            </a:r>
            <a:r>
              <a:rPr lang="ru-RU" sz="2000" b="1" dirty="0"/>
              <a:t>»), </a:t>
            </a:r>
            <a:r>
              <a:rPr lang="ru-RU" sz="2000" b="1" dirty="0" smtClean="0"/>
              <a:t>и </a:t>
            </a:r>
            <a:r>
              <a:rPr lang="ru-RU" sz="2000" b="1" dirty="0">
                <a:solidFill>
                  <a:srgbClr val="C00000"/>
                </a:solidFill>
              </a:rPr>
              <a:t>Удмуртии</a:t>
            </a:r>
            <a:r>
              <a:rPr lang="ru-RU" sz="2000" b="1" dirty="0"/>
              <a:t> («Кук-</a:t>
            </a:r>
            <a:r>
              <a:rPr lang="ru-RU" sz="2000" b="1" dirty="0" err="1"/>
              <a:t>сину</a:t>
            </a:r>
            <a:r>
              <a:rPr lang="ru-RU" sz="2000" b="1" dirty="0"/>
              <a:t>» или «</a:t>
            </a:r>
            <a:r>
              <a:rPr lang="ru-RU" sz="2000" b="1" dirty="0" err="1"/>
              <a:t>Утюранде</a:t>
            </a:r>
            <a:r>
              <a:rPr lang="ru-RU" sz="2000" b="1" dirty="0"/>
              <a:t>») изготавливались из дерева, тканей, керамики и глины и украшались в соответствии с особенностями национальных костюмов этих народов, отражая самобытную региональную культуру и традиции.</a:t>
            </a:r>
          </a:p>
          <a:p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2412" y="4456281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Посредником между человеком и природой и выступала </a:t>
            </a:r>
            <a:r>
              <a:rPr lang="ru-RU" sz="2000" b="1" dirty="0" smtClean="0">
                <a:solidFill>
                  <a:srgbClr val="C00000"/>
                </a:solidFill>
              </a:rPr>
              <a:t>кукла.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412" y="4825613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i="1" dirty="0" smtClean="0"/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Хочется 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заметить, </a:t>
            </a:r>
            <a:endParaRPr lang="ru-RU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что 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реальный список традиционных </a:t>
            </a:r>
            <a:endParaRPr lang="ru-RU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для 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народов России кукол, существенно шире, </a:t>
            </a:r>
            <a:endParaRPr lang="ru-RU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а </a:t>
            </a:r>
            <a:r>
              <a:rPr lang="ru-RU" b="1" dirty="0">
                <a:solidFill>
                  <a:srgbClr val="0033CC"/>
                </a:solidFill>
                <a:latin typeface="Arial Black" pitchFamily="34" charset="0"/>
              </a:rPr>
              <a:t>потому, перечислить его в рамках одного материала не </a:t>
            </a:r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</a:rPr>
              <a:t>возможно, но мы  попробуем…</a:t>
            </a:r>
            <a:endParaRPr lang="ru-RU" b="1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Мастерство по созданию традиционных русских кукол передавалось из поколения в поколение. Готовые игрушки берегли и верили в их силу: они защищали от злых духов, помогали получить хороший урожай, приносили удачу и процветание.</a:t>
            </a:r>
          </a:p>
          <a:p>
            <a:r>
              <a:rPr lang="ru-RU" b="1" dirty="0" smtClean="0">
                <a:solidFill>
                  <a:srgbClr val="0033CC"/>
                </a:solidFill>
              </a:rPr>
              <a:t>Русский </a:t>
            </a:r>
            <a:r>
              <a:rPr lang="ru-RU" b="1" dirty="0">
                <a:solidFill>
                  <a:srgbClr val="0033CC"/>
                </a:solidFill>
              </a:rPr>
              <a:t>народ – многонациональный, поэтому традиций создания народных кукол на Руси великое множество. </a:t>
            </a:r>
            <a:endParaRPr lang="ru-RU" b="1" dirty="0" smtClean="0">
              <a:solidFill>
                <a:srgbClr val="0033CC"/>
              </a:solidFill>
            </a:endParaRPr>
          </a:p>
          <a:p>
            <a:r>
              <a:rPr lang="ru-RU" b="1" dirty="0" smtClean="0"/>
              <a:t>Особое </a:t>
            </a:r>
            <a:r>
              <a:rPr lang="ru-RU" b="1" dirty="0"/>
              <a:t>внимание при создании куклы отводилось костюму. Очень часто для создания игрушек использовали лоскуты ткани от старой одежды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b="1" dirty="0">
                <a:solidFill>
                  <a:srgbClr val="C00000"/>
                </a:solidFill>
              </a:rPr>
              <a:t>По особенностям наряда куклы можно было без труда понять, к какому сословию и народу она принадлежит и для чего служит.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536713"/>
            <a:ext cx="73448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Без традиционных народных кукол невозможно представить историю России и её обычаи. 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/>
          </a:p>
          <a:p>
            <a:r>
              <a:rPr lang="ru-RU" b="1" dirty="0" smtClean="0"/>
              <a:t>Множество </a:t>
            </a:r>
            <a:r>
              <a:rPr lang="ru-RU" b="1" dirty="0"/>
              <a:t>кукол было придумано в разное время </a:t>
            </a:r>
            <a:r>
              <a:rPr lang="ru-RU" b="1" dirty="0" err="1"/>
              <a:t>время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r>
              <a:rPr lang="ru-RU" b="1" dirty="0" err="1">
                <a:solidFill>
                  <a:srgbClr val="C00000"/>
                </a:solidFill>
              </a:rPr>
              <a:t>Кувадка</a:t>
            </a:r>
            <a:r>
              <a:rPr lang="ru-RU" b="1" dirty="0">
                <a:solidFill>
                  <a:srgbClr val="C00000"/>
                </a:solidFill>
              </a:rPr>
              <a:t>, Бессонница, </a:t>
            </a:r>
            <a:r>
              <a:rPr lang="ru-RU" b="1" dirty="0" err="1">
                <a:solidFill>
                  <a:srgbClr val="C00000"/>
                </a:solidFill>
              </a:rPr>
              <a:t>Крупеничка</a:t>
            </a:r>
            <a:r>
              <a:rPr lang="ru-RU" b="1" dirty="0">
                <a:solidFill>
                  <a:srgbClr val="C00000"/>
                </a:solidFill>
              </a:rPr>
              <a:t>, Кострома, Коляда</a:t>
            </a:r>
            <a:r>
              <a:rPr lang="ru-RU" b="1" dirty="0"/>
              <a:t>, обрядовые свадебные куклы. У каждой было своё назначение и особенности создания.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Традиции </a:t>
            </a:r>
            <a:r>
              <a:rPr lang="ru-RU" b="1" dirty="0"/>
              <a:t>изготовления народных кукол ручной работы сохранились и до наших дней. Правда, сейчас такие куклы чаще можно встретить в сувенирных </a:t>
            </a:r>
            <a:r>
              <a:rPr lang="ru-RU" b="1" dirty="0" smtClean="0"/>
              <a:t>лавках, но </a:t>
            </a:r>
            <a:r>
              <a:rPr lang="ru-RU" b="1" dirty="0"/>
              <a:t>в них по-прежнему жив дух истории и звучат отголоски древнего волшебства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60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75487" y="1988840"/>
            <a:ext cx="5930696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 </a:t>
            </a:r>
            <a:r>
              <a:rPr lang="ru-RU" sz="54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народов </a:t>
            </a:r>
            <a:endParaRPr lang="ru-RU" sz="5400" b="1" dirty="0" smtClean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Пермского </a:t>
            </a:r>
            <a:r>
              <a:rPr lang="ru-RU" sz="54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края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0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websiteplanet-qr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5449"/>
            <a:ext cx="2595641" cy="259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7025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Пермский край – многонациональный, в нем проживает много разных национальностей</a:t>
            </a:r>
            <a:r>
              <a:rPr lang="ru-RU" b="1" dirty="0" smtClean="0"/>
              <a:t>.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Кукла – универсальный предмет в культуре любого народа, обладающий множеством различного рода функций, от детской игрушки до заменителя человека в ритуалах народной медицины, олицетворения духов предков, воплощения демонологических персонажей.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988840"/>
            <a:ext cx="70251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Но так как разные народы живут бок о бок, их быт, привычки очень </a:t>
            </a:r>
            <a:r>
              <a:rPr lang="ru-RU" b="1" dirty="0" smtClean="0"/>
              <a:t>схожи. Чаще </a:t>
            </a:r>
            <a:r>
              <a:rPr lang="ru-RU" b="1" dirty="0"/>
              <a:t>всего народы Пермского края делали кукол из ткани, дерева, соломы. Для игры в куклы делали также много других предметов: сумочки и мешочки для хранения кукольного имущества, одеяла и подушки, кукольные платки, посуду.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508" y="3479573"/>
            <a:ext cx="7184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Самым распространенным способом изготовления кукол у всех рассматриваемых нами народов был метод  </a:t>
            </a:r>
            <a:r>
              <a:rPr lang="ru-RU" b="1" dirty="0" smtClean="0">
                <a:solidFill>
                  <a:srgbClr val="C00000"/>
                </a:solidFill>
              </a:rPr>
              <a:t>скрутки</a:t>
            </a:r>
            <a:r>
              <a:rPr lang="ru-RU" b="1" dirty="0"/>
              <a:t>. Также часто кукол делали </a:t>
            </a:r>
            <a:r>
              <a:rPr lang="ru-RU" b="1" dirty="0">
                <a:solidFill>
                  <a:srgbClr val="C00000"/>
                </a:solidFill>
              </a:rPr>
              <a:t>на щепе.  </a:t>
            </a:r>
            <a:r>
              <a:rPr lang="ru-RU" b="1" dirty="0" smtClean="0"/>
              <a:t>Летом </a:t>
            </a:r>
            <a:r>
              <a:rPr lang="ru-RU" b="1" dirty="0"/>
              <a:t>делали кукол </a:t>
            </a: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из </a:t>
            </a:r>
            <a:r>
              <a:rPr lang="ru-RU" b="1" dirty="0">
                <a:solidFill>
                  <a:srgbClr val="C00000"/>
                </a:solidFill>
              </a:rPr>
              <a:t>травы </a:t>
            </a:r>
            <a:r>
              <a:rPr lang="ru-RU" b="1" dirty="0"/>
              <a:t>или</a:t>
            </a:r>
            <a:r>
              <a:rPr lang="ru-RU" b="1" dirty="0">
                <a:solidFill>
                  <a:srgbClr val="C00000"/>
                </a:solidFill>
              </a:rPr>
              <a:t> соломы.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834732"/>
            <a:ext cx="54165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buBlip>
                <a:blip r:embed="rId4"/>
              </a:buBlip>
            </a:pPr>
            <a:r>
              <a:rPr lang="ru-RU" b="1" dirty="0" smtClean="0"/>
              <a:t> Изготовление </a:t>
            </a:r>
            <a:r>
              <a:rPr lang="ru-RU" b="1" dirty="0"/>
              <a:t>куклы русского народа  </a:t>
            </a:r>
            <a:r>
              <a:rPr lang="ru-RU" b="1" dirty="0" smtClean="0"/>
              <a:t>(</a:t>
            </a:r>
            <a:r>
              <a:rPr lang="ru-RU" b="1" dirty="0"/>
              <a:t>на </a:t>
            </a:r>
            <a:r>
              <a:rPr lang="ru-RU" b="1" dirty="0" smtClean="0"/>
              <a:t>щепе)</a:t>
            </a:r>
          </a:p>
          <a:p>
            <a:pPr marL="263525" indent="-263525">
              <a:buBlip>
                <a:blip r:embed="rId4"/>
              </a:buBlip>
            </a:pPr>
            <a:r>
              <a:rPr lang="ru-RU" b="1" dirty="0" smtClean="0"/>
              <a:t>Изготовление </a:t>
            </a:r>
            <a:r>
              <a:rPr lang="ru-RU" b="1" dirty="0"/>
              <a:t>куклы татарского и башкирского </a:t>
            </a:r>
            <a:r>
              <a:rPr lang="ru-RU" b="1" dirty="0" smtClean="0"/>
              <a:t>народа</a:t>
            </a:r>
          </a:p>
          <a:p>
            <a:pPr marL="285750" indent="-285750">
              <a:buBlip>
                <a:blip r:embed="rId4"/>
              </a:buBlip>
            </a:pPr>
            <a:r>
              <a:rPr lang="ru-RU" b="1" dirty="0" smtClean="0"/>
              <a:t>Изготовление </a:t>
            </a:r>
            <a:r>
              <a:rPr lang="ru-RU" b="1" dirty="0"/>
              <a:t>куклы коми-пермяцкого народа</a:t>
            </a:r>
          </a:p>
          <a:p>
            <a:pPr marL="285750" indent="-285750">
              <a:buBlip>
                <a:blip r:embed="rId4"/>
              </a:buBlip>
            </a:pP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288" y="6188748"/>
            <a:ext cx="5096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hlinkClick r:id="rId5"/>
              </a:rPr>
              <a:t>Традиционные куклы русских из Пермского края</a:t>
            </a:r>
            <a:endParaRPr lang="ru-RU" b="1" dirty="0"/>
          </a:p>
        </p:txBody>
      </p:sp>
      <p:pic>
        <p:nvPicPr>
          <p:cNvPr id="1026" name="Picture 2" descr="C:\Users\Александр\Desktop\+ ИНФО -\жми\ЖМИ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13" y="6484792"/>
            <a:ext cx="571039" cy="3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75487" y="1988840"/>
            <a:ext cx="5930696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 </a:t>
            </a: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</a:t>
            </a:r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арелии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896"/>
            <a:ext cx="5076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Вепсская кукла</a:t>
            </a:r>
          </a:p>
          <a:p>
            <a:pPr algn="just"/>
            <a:r>
              <a:rPr lang="ru-RU" b="1" dirty="0"/>
              <a:t>Вепсы – это малочисленный народ, в основном проживающий в Карелии, которому была присуща обрядовая культура. Верящие в живую силу, окружающую их, они старались жить в гармонии с природой и духами. </a:t>
            </a:r>
            <a:r>
              <a:rPr lang="ru-RU" b="1" dirty="0" smtClean="0"/>
              <a:t> Традиционная </a:t>
            </a:r>
            <a:r>
              <a:rPr lang="ru-RU" b="1" dirty="0"/>
              <a:t>вепсская кукла служила женским оберегом, помогая удачно выйти замуж, выносить и защитить ребёнка. </a:t>
            </a:r>
            <a:endParaRPr lang="ru-RU" b="1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8" y="5209203"/>
            <a:ext cx="1071563" cy="10715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0678" y="6313270"/>
            <a:ext cx="1014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чертежи</a:t>
            </a:r>
            <a:endParaRPr lang="ru-RU" dirty="0"/>
          </a:p>
        </p:txBody>
      </p:sp>
      <p:pic>
        <p:nvPicPr>
          <p:cNvPr id="19459" name="Picture 3" descr="C:\Users\Александр\Desktop\рр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25095" r="23642" b="25725"/>
          <a:stretch/>
        </p:blipFill>
        <p:spPr bwMode="auto">
          <a:xfrm>
            <a:off x="2339752" y="4325625"/>
            <a:ext cx="1921266" cy="25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Александр\Desktop\websiteplanet-q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4103"/>
            <a:ext cx="2625462" cy="25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6708" y="4509120"/>
            <a:ext cx="2788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CC"/>
                </a:solidFill>
                <a:hlinkClick r:id="rId6"/>
              </a:rPr>
              <a:t>Обрядовые куклы </a:t>
            </a:r>
            <a:endParaRPr lang="ru-RU" sz="2400" b="1" dirty="0" smtClean="0">
              <a:solidFill>
                <a:srgbClr val="0033CC"/>
              </a:solidFill>
              <a:hlinkClick r:id="rId6"/>
            </a:endParaRP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hlinkClick r:id="rId6"/>
              </a:rPr>
              <a:t>России </a:t>
            </a:r>
            <a:r>
              <a:rPr lang="ru-RU" sz="2400" b="1" dirty="0">
                <a:solidFill>
                  <a:srgbClr val="0033CC"/>
                </a:solidFill>
                <a:hlinkClick r:id="rId6"/>
              </a:rPr>
              <a:t>и Карелии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002" y="2703552"/>
            <a:ext cx="7172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</a:rPr>
              <a:t>Эту кукла очень узнаваема благодаря выдающимся женским </a:t>
            </a:r>
            <a:r>
              <a:rPr lang="ru-RU" b="1" dirty="0" smtClean="0">
                <a:solidFill>
                  <a:prstClr val="black"/>
                </a:solidFill>
              </a:rPr>
              <a:t>признакам. Для </a:t>
            </a:r>
            <a:r>
              <a:rPr lang="ru-RU" b="1" dirty="0">
                <a:solidFill>
                  <a:prstClr val="black"/>
                </a:solidFill>
              </a:rPr>
              <a:t>изготовления куклы использовали обрывки одежды и нитки. Сначала делалось основа в виде головы и рук из единого куска однотонной светлой ткани, сложенного по диагонали. Потом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 algn="just"/>
            <a:r>
              <a:rPr lang="ru-RU" b="1" dirty="0" smtClean="0">
                <a:solidFill>
                  <a:prstClr val="black"/>
                </a:solidFill>
              </a:rPr>
              <a:t>с </a:t>
            </a:r>
            <a:r>
              <a:rPr lang="ru-RU" b="1" dirty="0">
                <a:solidFill>
                  <a:prstClr val="black"/>
                </a:solidFill>
              </a:rPr>
              <a:t>помощью двух лоскутов поменьше делался нарядный сарафан, который под грудью повязывали передником. И в конце на голову куклы повязывали косынку.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82920"/>
            <a:ext cx="1115016" cy="111501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7490" y="260648"/>
            <a:ext cx="6966510" cy="610936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— куклы. Берите.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дом свой несите.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пусть на столе, на стене, на диване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вам улыбнемся, когда захотите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может, теплее кому-нибудь станет.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если кому-то однажды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взгрустнется-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Откройте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то, что гнетет вашу душу.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кукла поймет, и щекой к вам прижмется,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может быть, круг ваш печальный разрушит.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обижайте, в нас спрятана сказка…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нас столько тепла и доверия к людям.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может быть, кукла — всего только маска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Мечты, о когда-то несбывшемся чуде…</a:t>
            </a:r>
          </a:p>
          <a:p>
            <a:pPr algn="ctr"/>
            <a:endParaRPr lang="ru-RU" sz="2000" dirty="0">
              <a:latin typeface="Monotype Corsiva" pitchFamily="66" charset="0"/>
            </a:endParaRPr>
          </a:p>
          <a:p>
            <a:pPr algn="r"/>
            <a:r>
              <a:rPr lang="ru-RU" sz="1100" dirty="0" err="1" smtClean="0">
                <a:latin typeface="Arial Black" pitchFamily="34" charset="0"/>
                <a:hlinkClick r:id="rId5"/>
              </a:rPr>
              <a:t>Рубальская</a:t>
            </a:r>
            <a:r>
              <a:rPr lang="ru-RU" sz="1100" dirty="0" smtClean="0">
                <a:latin typeface="Arial Black" pitchFamily="34" charset="0"/>
                <a:hlinkClick r:id="rId5"/>
              </a:rPr>
              <a:t> Л. А.</a:t>
            </a:r>
            <a:endParaRPr lang="ru-RU" sz="1100" dirty="0">
              <a:latin typeface="Arial Black" pitchFamily="34" charset="0"/>
            </a:endParaRPr>
          </a:p>
        </p:txBody>
      </p:sp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3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1839" y="1988840"/>
            <a:ext cx="5774343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  народов </a:t>
            </a: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Центральной России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8847"/>
            <a:ext cx="712879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33CC"/>
                </a:solidFill>
              </a:rPr>
              <a:t>Пеленашка</a:t>
            </a:r>
            <a:endParaRPr lang="ru-RU" sz="2400" b="1" dirty="0">
              <a:solidFill>
                <a:srgbClr val="0033CC"/>
              </a:solidFill>
            </a:endParaRPr>
          </a:p>
          <a:p>
            <a:pPr algn="just"/>
            <a:r>
              <a:rPr lang="ru-RU" b="1" dirty="0" err="1"/>
              <a:t>Пеленашка</a:t>
            </a:r>
            <a:r>
              <a:rPr lang="ru-RU" b="1" dirty="0"/>
              <a:t> – традиционная кукла русских крестьян. Детей пеленали не только для того, чтобы уберечь от холода, жары и внешних воздействий, этот процесс имел глубокий сакральный смысл. </a:t>
            </a:r>
          </a:p>
          <a:p>
            <a:pPr algn="just"/>
            <a:r>
              <a:rPr lang="ru-RU" b="1" dirty="0"/>
              <a:t>Кукла-</a:t>
            </a:r>
            <a:r>
              <a:rPr lang="ru-RU" b="1" dirty="0" err="1"/>
              <a:t>пеленашка</a:t>
            </a:r>
            <a:r>
              <a:rPr lang="ru-RU" b="1" dirty="0"/>
              <a:t> делалась из ткани простым способом. Материал скатывали в тугую скатку и стягивали посередине нитью, символизирующей пупок ребёнка. Затем другой верёвочкой обозначали голову младенца и приступали к пеленанию. Закрепляли пелену узким отрезком ткани – свивальником, завязывая его специальным </a:t>
            </a:r>
            <a:r>
              <a:rPr lang="ru-RU" b="1" dirty="0" smtClean="0"/>
              <a:t>образом. </a:t>
            </a:r>
            <a:r>
              <a:rPr lang="ru-RU" b="1" dirty="0" smtClean="0">
                <a:solidFill>
                  <a:srgbClr val="C00000"/>
                </a:solidFill>
              </a:rPr>
              <a:t>Такие </a:t>
            </a:r>
            <a:r>
              <a:rPr lang="ru-RU" b="1" dirty="0">
                <a:solidFill>
                  <a:srgbClr val="C00000"/>
                </a:solidFill>
              </a:rPr>
              <a:t>куклы помогали детям через игру приобщаться к традиционным семейным ценностям.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0" y="5010417"/>
            <a:ext cx="1146704" cy="114670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134804"/>
            <a:ext cx="1014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чертежи</a:t>
            </a:r>
            <a:endParaRPr lang="ru-RU" dirty="0"/>
          </a:p>
        </p:txBody>
      </p:sp>
      <p:pic>
        <p:nvPicPr>
          <p:cNvPr id="20483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2885836" cy="28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Александр\Desktop\апвмпап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0" r="4966" b="12715"/>
          <a:stretch/>
        </p:blipFill>
        <p:spPr bwMode="auto">
          <a:xfrm>
            <a:off x="1193891" y="3429000"/>
            <a:ext cx="350131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5158"/>
            <a:ext cx="1008112" cy="10081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574" y="6374855"/>
            <a:ext cx="1014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чертежи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698477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>Лихоманка,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r>
              <a:rPr lang="ru-RU" b="1" dirty="0" smtClean="0"/>
              <a:t>защищала </a:t>
            </a:r>
            <a:r>
              <a:rPr lang="ru-RU" b="1" dirty="0"/>
              <a:t>от болезней в зимний период. Считалось, что болезни вызывала </a:t>
            </a:r>
            <a:r>
              <a:rPr lang="ru-RU" b="1" dirty="0" err="1"/>
              <a:t>Кумоха</a:t>
            </a:r>
            <a:r>
              <a:rPr lang="ru-RU" b="1" dirty="0"/>
              <a:t> – дородная женщина, живущая в лесу со своими двенадцатью сёстрами. Они нападали на ослабленного, уставшего или спящего человека и начинали его трясти (лихорадить). Для того чтобы от них уберечься и изготавливались лихоманки, изображающие самих сестёр. Хранились такие куклы за печкой обычно до Благовещения Пресвятой Богородицы и в ночь перед праздником сжигались вместе со старой соломой, служащей постелью. </a:t>
            </a:r>
          </a:p>
          <a:p>
            <a:r>
              <a:rPr lang="ru-RU" b="1" dirty="0"/>
              <a:t>Лихоманки обязательно изготавливались под ритм заговора. Для основы брали лучину, на которую сначала наматывали светлую ткань. Потом заготовку обматывали тёмной тканью и перевязывали сверху передником, а затем уже повязывали платок.</a:t>
            </a:r>
          </a:p>
        </p:txBody>
      </p:sp>
      <p:pic>
        <p:nvPicPr>
          <p:cNvPr id="21507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51291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Александр\Desktop\рпере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5" b="20187"/>
          <a:stretch/>
        </p:blipFill>
        <p:spPr bwMode="auto">
          <a:xfrm>
            <a:off x="1190494" y="3890449"/>
            <a:ext cx="4213554" cy="286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56084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Владимирская </a:t>
            </a:r>
            <a:r>
              <a:rPr lang="ru-RU" sz="2400" b="1" dirty="0" err="1" smtClean="0">
                <a:solidFill>
                  <a:srgbClr val="0033CC"/>
                </a:solidFill>
              </a:rPr>
              <a:t>Столбушка</a:t>
            </a:r>
            <a:r>
              <a:rPr lang="ru-RU" sz="2400" b="1" dirty="0" smtClean="0">
                <a:solidFill>
                  <a:srgbClr val="0033CC"/>
                </a:solidFill>
              </a:rPr>
              <a:t>.</a:t>
            </a:r>
            <a:endParaRPr lang="ru-RU" sz="2400" b="1" dirty="0">
              <a:solidFill>
                <a:srgbClr val="0033CC"/>
              </a:solidFill>
            </a:endParaRPr>
          </a:p>
          <a:p>
            <a:r>
              <a:rPr lang="ru-RU" b="1" dirty="0"/>
              <a:t>Берёза на Руси всегда была особо почитаемым деревом. В фольклоре часто девушки представали в образе берёзок, ведь это дерево символизирует женское начало. Существовала традиция загадывать на жениха с помощью бересты. </a:t>
            </a:r>
            <a:r>
              <a:rPr lang="ru-RU" b="1" dirty="0" smtClean="0"/>
              <a:t> Во </a:t>
            </a:r>
            <a:r>
              <a:rPr lang="ru-RU" b="1" dirty="0"/>
              <a:t>владимирских деревнях было принято писать на коре берёзы имя суженого. </a:t>
            </a:r>
            <a:r>
              <a:rPr lang="ru-RU" i="1" dirty="0">
                <a:solidFill>
                  <a:srgbClr val="006600"/>
                </a:solidFill>
              </a:rPr>
              <a:t>Бересту закручивали в столбик и обряжали в куколку, отсюда и название – </a:t>
            </a:r>
            <a:r>
              <a:rPr lang="ru-RU" i="1" dirty="0" err="1">
                <a:solidFill>
                  <a:srgbClr val="006600"/>
                </a:solidFill>
              </a:rPr>
              <a:t>Столбушка</a:t>
            </a:r>
            <a:r>
              <a:rPr lang="ru-RU" i="1" dirty="0">
                <a:solidFill>
                  <a:srgbClr val="006600"/>
                </a:solidFill>
              </a:rPr>
              <a:t>. Свёрнутую в трубочку свежую бересту закрепляли, перетягивая нитями в нескольких местах. Далее заготовку сверху накрывали светлой тканью и делали складочки, подворачивая края на тех, что служили руками куклы. Потом добавляли элементы, символизирующие одежду – понёву (шерстяную юбку) и передник. Голову куклы повязывали платком, закреплённым узлом сзади</a:t>
            </a:r>
            <a:r>
              <a:rPr lang="ru-RU" b="1" dirty="0"/>
              <a:t>. </a:t>
            </a:r>
            <a:r>
              <a:rPr lang="ru-RU" b="1" dirty="0" smtClean="0"/>
              <a:t>Такая </a:t>
            </a:r>
            <a:r>
              <a:rPr lang="ru-RU" b="1" dirty="0"/>
              <a:t>куколка умела стоять самостоятельно, была фундаментальной, что символизировало основательность характера жителей Центральной </a:t>
            </a:r>
            <a:r>
              <a:rPr lang="ru-RU" b="1" dirty="0" smtClean="0"/>
              <a:t>России</a:t>
            </a:r>
            <a:r>
              <a:rPr lang="ru-RU" b="1" dirty="0" smtClean="0"/>
              <a:t>. Свои </a:t>
            </a:r>
            <a:r>
              <a:rPr lang="ru-RU" b="1" dirty="0"/>
              <a:t>куклы-</a:t>
            </a:r>
            <a:r>
              <a:rPr lang="ru-RU" b="1" dirty="0" err="1"/>
              <a:t>столбушки</a:t>
            </a:r>
            <a:r>
              <a:rPr lang="ru-RU" b="1" dirty="0"/>
              <a:t> были </a:t>
            </a:r>
            <a:endParaRPr lang="ru-RU" b="1" dirty="0" smtClean="0"/>
          </a:p>
          <a:p>
            <a:r>
              <a:rPr lang="ru-RU" b="1" dirty="0" smtClean="0"/>
              <a:t>во </a:t>
            </a:r>
            <a:r>
              <a:rPr lang="ru-RU" b="1" dirty="0"/>
              <a:t>многих областях: Курской, </a:t>
            </a:r>
            <a:r>
              <a:rPr lang="ru-RU" b="1" dirty="0" smtClean="0"/>
              <a:t>Архангельской</a:t>
            </a:r>
            <a:r>
              <a:rPr lang="ru-RU" b="1" dirty="0"/>
              <a:t>, Орловской.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72398"/>
            <a:ext cx="1202457" cy="120245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574" y="6374855"/>
            <a:ext cx="1280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технология</a:t>
            </a:r>
            <a:endParaRPr lang="ru-RU" dirty="0"/>
          </a:p>
        </p:txBody>
      </p:sp>
      <p:pic>
        <p:nvPicPr>
          <p:cNvPr id="22531" name="Picture 3" descr="C:\Users\Александр\Desktop\рнто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8" r="10794" b="6125"/>
          <a:stretch/>
        </p:blipFill>
        <p:spPr bwMode="auto">
          <a:xfrm>
            <a:off x="2222576" y="4653136"/>
            <a:ext cx="2844596" cy="21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Александр\Desktop\websiteplanet-q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53136"/>
            <a:ext cx="2170931" cy="21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987368"/>
            <a:ext cx="774973" cy="77497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Александр\Desktop\епрпр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4" t="33688" r="29338" b="14562"/>
          <a:stretch/>
        </p:blipFill>
        <p:spPr bwMode="auto">
          <a:xfrm>
            <a:off x="1505412" y="4068639"/>
            <a:ext cx="1728192" cy="278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33CC"/>
                </a:solidFill>
              </a:rPr>
              <a:t>«Неразлучники» </a:t>
            </a:r>
            <a:r>
              <a:rPr lang="ru-RU" b="1" dirty="0"/>
              <a:t>– свадебная кукла, которую дарили молодым, как символ соединения в супружеской паре женского и мужского начал, как неразрывного целого. Кукол обычно изготовляли подруги невесты из лоскутов преимущественно белой и красной ткани, используя также обрывки разноцветных нитей.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670764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«Мировое дерево» </a:t>
            </a:r>
            <a:r>
              <a:rPr lang="ru-RU" b="1" dirty="0"/>
              <a:t>– свадебная кукла, </a:t>
            </a:r>
            <a:endParaRPr lang="ru-RU" b="1" dirty="0" smtClean="0"/>
          </a:p>
          <a:p>
            <a:r>
              <a:rPr lang="ru-RU" b="1" dirty="0" smtClean="0"/>
              <a:t>символизирующая </a:t>
            </a:r>
            <a:r>
              <a:rPr lang="ru-RU" b="1" dirty="0"/>
              <a:t>единство мира, дерево жизни, родовое </a:t>
            </a:r>
            <a:endParaRPr lang="ru-RU" b="1" dirty="0" smtClean="0"/>
          </a:p>
          <a:p>
            <a:r>
              <a:rPr lang="ru-RU" b="1" dirty="0" smtClean="0"/>
              <a:t>дерево</a:t>
            </a:r>
            <a:r>
              <a:rPr lang="ru-RU" b="1" dirty="0"/>
              <a:t>, ветвями которого должна была стать молодая семейная пара.  Поэтому её делали на берёзовой ветке-рогатине  </a:t>
            </a:r>
            <a:r>
              <a:rPr lang="ru-RU" b="1" dirty="0" smtClean="0"/>
              <a:t>(</a:t>
            </a:r>
            <a:r>
              <a:rPr lang="ru-RU" b="1" dirty="0"/>
              <a:t>в палец толщиной и примерно 15 см длиной) с двумя  </a:t>
            </a:r>
            <a:r>
              <a:rPr lang="ru-RU" b="1" dirty="0" smtClean="0"/>
              <a:t>развилками</a:t>
            </a:r>
            <a:r>
              <a:rPr lang="ru-RU" b="1" dirty="0"/>
              <a:t>: на одной размещалась кукла-жених, на другой – невеста. «Мировое дерево» подруги невесты делали без сшивания иглой, «чтобы счастье не зашить», и следили, чтобы ритуальные фигурки не отвернулись друг от друга. </a:t>
            </a:r>
          </a:p>
        </p:txBody>
      </p:sp>
      <p:pic>
        <p:nvPicPr>
          <p:cNvPr id="29698" name="Picture 2" descr="C:\Users\Александр\Desktop\рпр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t="34813" r="22450" b="37067"/>
          <a:stretch/>
        </p:blipFill>
        <p:spPr bwMode="auto">
          <a:xfrm>
            <a:off x="3059832" y="4007278"/>
            <a:ext cx="3816424" cy="28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33CC"/>
                </a:solidFill>
              </a:rPr>
              <a:t>«Колокольчик» </a:t>
            </a:r>
            <a:r>
              <a:rPr lang="ru-RU" b="1" dirty="0"/>
              <a:t>– кукла добрых вестей, которая символизировала радость в доме, оберегала хорошее настроение. С древних времен люди верили, что звон колоколов оберегает от тяжких и смертельных болезней. Обязательный атрибут куклы – три юбки в форме колокольчика, как символ тройственной природы человека (биологической, психологической  и культурной). Юбки должны быть круглыми, как солнце, а складки на них – как солнечные лучи. Одна юбка придаёт телу здоровье, другая – приносит душе покой, третья – наполняет сердце счастьем. Со временем, на кукле стали закреплять маленькие колокольчики. Считалось, что если подвесить эту куклу-колокольчик в помещении, то там никто и никогда не будет ссориться.</a:t>
            </a:r>
          </a:p>
        </p:txBody>
      </p:sp>
      <p:pic>
        <p:nvPicPr>
          <p:cNvPr id="30722" name="Picture 2" descr="C:\Users\Александр\Desktop\рнрн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t="25780" r="6053" b="16095"/>
          <a:stretch/>
        </p:blipFill>
        <p:spPr bwMode="auto">
          <a:xfrm>
            <a:off x="685799" y="3289538"/>
            <a:ext cx="3058109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38" y="3637242"/>
            <a:ext cx="3032117" cy="30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59832" y="1993507"/>
            <a:ext cx="5930696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 народов </a:t>
            </a: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севера России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9847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33CC"/>
                </a:solidFill>
              </a:rPr>
              <a:t>Нухуко</a:t>
            </a:r>
            <a:r>
              <a:rPr lang="ru-RU" sz="2400" b="1" dirty="0">
                <a:solidFill>
                  <a:srgbClr val="0033CC"/>
                </a:solidFill>
              </a:rPr>
              <a:t> – традиционная ненецкая игрушка</a:t>
            </a:r>
          </a:p>
          <a:p>
            <a:endParaRPr lang="ru-RU" dirty="0"/>
          </a:p>
          <a:p>
            <a:r>
              <a:rPr lang="ru-RU" b="1" dirty="0"/>
              <a:t>Куклу изготавливали на основе птичьего клюва. Ненцы верили, что водоплавающие птицы связаны сразу с землей, небом, водой и воздухом, поэтому небольшая игрушка из утиного или гусиного клюва становилась оберегом для ребенка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b="1" dirty="0"/>
              <a:t>У </a:t>
            </a:r>
            <a:r>
              <a:rPr lang="ru-RU" b="1" dirty="0" err="1"/>
              <a:t>нухуко</a:t>
            </a:r>
            <a:r>
              <a:rPr lang="ru-RU" b="1" dirty="0"/>
              <a:t> нет рук, ног и четкого контура лица. Ненцы считали, что если кукле сделать глаза, она оживет и украдет душу ребенка. Игрушку одевали в самодельную одежду, подобную традиционной ненецкой, и повязывали яркие ленточки. Сейчас такую куклу можно увидеть в народных музеях и в частных коллекциях.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1208"/>
            <a:ext cx="1135013" cy="11350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50" y="6374855"/>
            <a:ext cx="2151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Скачать: технология</a:t>
            </a:r>
            <a:endParaRPr lang="ru-RU" dirty="0"/>
          </a:p>
        </p:txBody>
      </p:sp>
      <p:pic>
        <p:nvPicPr>
          <p:cNvPr id="23555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69301"/>
            <a:ext cx="2762260" cy="27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Александр\Desktop\епрпер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52968" r="5086" b="4895"/>
          <a:stretch/>
        </p:blipFill>
        <p:spPr bwMode="auto">
          <a:xfrm>
            <a:off x="899592" y="3828355"/>
            <a:ext cx="4011575" cy="26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69847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33CC"/>
                </a:solidFill>
              </a:rPr>
              <a:t>Акань</a:t>
            </a:r>
            <a:endParaRPr lang="ru-RU" dirty="0"/>
          </a:p>
          <a:p>
            <a:pPr algn="just"/>
            <a:r>
              <a:rPr lang="ru-RU" b="1" dirty="0" smtClean="0"/>
              <a:t>Особое </a:t>
            </a:r>
            <a:r>
              <a:rPr lang="ru-RU" b="1" dirty="0"/>
              <a:t>распространение получила тканевая кукла </a:t>
            </a:r>
            <a:r>
              <a:rPr lang="ru-RU" b="1" dirty="0" err="1"/>
              <a:t>Акань</a:t>
            </a:r>
            <a:r>
              <a:rPr lang="ru-RU" b="1" dirty="0"/>
              <a:t>, являющаяся символом женственности. Считалось, если девочка самостоятельно может сшить игрушку, то она будет хорошей </a:t>
            </a:r>
            <a:r>
              <a:rPr lang="ru-RU" b="1" dirty="0" smtClean="0"/>
              <a:t>хозяйкой. </a:t>
            </a:r>
            <a:r>
              <a:rPr lang="ru-RU" b="1" dirty="0" smtClean="0">
                <a:solidFill>
                  <a:srgbClr val="000000"/>
                </a:solidFill>
              </a:rPr>
              <a:t>Хантыйские </a:t>
            </a:r>
            <a:r>
              <a:rPr lang="ru-RU" b="1" dirty="0">
                <a:solidFill>
                  <a:srgbClr val="000000"/>
                </a:solidFill>
              </a:rPr>
              <a:t>куклы «</a:t>
            </a:r>
            <a:r>
              <a:rPr lang="ru-RU" b="1" dirty="0" err="1">
                <a:solidFill>
                  <a:srgbClr val="000000"/>
                </a:solidFill>
              </a:rPr>
              <a:t>Акань</a:t>
            </a:r>
            <a:r>
              <a:rPr lang="ru-RU" b="1" dirty="0">
                <a:solidFill>
                  <a:srgbClr val="000000"/>
                </a:solidFill>
              </a:rPr>
              <a:t>» лишены живых черт: </a:t>
            </a:r>
            <a:r>
              <a:rPr lang="ru-RU" i="1" dirty="0">
                <a:solidFill>
                  <a:srgbClr val="000000"/>
                </a:solidFill>
              </a:rPr>
              <a:t>если игрушка с глазами останется без присмотра или потеряется в лесу, в нее вселится злой дух, и она превратится во вредоносное существо. </a:t>
            </a:r>
            <a:endParaRPr lang="ru-RU" i="1" dirty="0" smtClean="0">
              <a:solidFill>
                <a:srgbClr val="000000"/>
              </a:solidFill>
            </a:endParaRPr>
          </a:p>
          <a:p>
            <a:pPr algn="just"/>
            <a:r>
              <a:rPr lang="ru-RU" b="1" dirty="0" smtClean="0">
                <a:solidFill>
                  <a:srgbClr val="000000"/>
                </a:solidFill>
              </a:rPr>
              <a:t>Вместе </a:t>
            </a:r>
            <a:r>
              <a:rPr lang="ru-RU" b="1" dirty="0">
                <a:solidFill>
                  <a:srgbClr val="000000"/>
                </a:solidFill>
              </a:rPr>
              <a:t>с маленькой хозяйкой кукла «</a:t>
            </a:r>
            <a:r>
              <a:rPr lang="ru-RU" b="1" dirty="0" err="1">
                <a:solidFill>
                  <a:srgbClr val="000000"/>
                </a:solidFill>
              </a:rPr>
              <a:t>Акань</a:t>
            </a:r>
            <a:r>
              <a:rPr lang="ru-RU" b="1" dirty="0">
                <a:solidFill>
                  <a:srgbClr val="000000"/>
                </a:solidFill>
              </a:rPr>
              <a:t>» отправлялась в летнюю деревню, в оленеводческое стойбище, на рыболовецкий стан – пески, на праздники. Куклы дарили своим родственникам и сами получали их в подарок. Таких кукол у девочки собирается целое семейство: папа, мама, бабушка, дедушка и дети. Это традиционный, стандартный набор для игры. Также имеется кукольный гардероб и целое кукольное хозяйство. </a:t>
            </a:r>
            <a:endParaRPr lang="ru-RU" b="1" dirty="0"/>
          </a:p>
        </p:txBody>
      </p:sp>
      <p:pic>
        <p:nvPicPr>
          <p:cNvPr id="24578" name="Picture 2" descr="C:\Users\Александр\Desktop\пп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1" t="22437" r="26160" b="24060"/>
          <a:stretch/>
        </p:blipFill>
        <p:spPr bwMode="auto">
          <a:xfrm>
            <a:off x="3059832" y="4293086"/>
            <a:ext cx="1567867" cy="25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149080"/>
            <a:ext cx="2560687" cy="256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Александр\Desktop\пирп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37811" r="35960" b="10251"/>
          <a:stretch/>
        </p:blipFill>
        <p:spPr bwMode="auto">
          <a:xfrm>
            <a:off x="1401396" y="4445602"/>
            <a:ext cx="1656184" cy="24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44" y="4293096"/>
            <a:ext cx="256490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260" y="28620"/>
            <a:ext cx="7283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некоторых народов куклы особенно отличались от других. В частности, отдельно стоит выделить </a:t>
            </a:r>
            <a:r>
              <a:rPr lang="ru-RU" b="1" dirty="0">
                <a:solidFill>
                  <a:srgbClr val="0033CC"/>
                </a:solidFill>
              </a:rPr>
              <a:t>кукол, которых делали в Сибири и на Дальнем Востоке.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754" y="951949"/>
            <a:ext cx="72671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Наиболее архаическими считаются куклы, изготовленные на основе птичьего клюва. Ненцы, к примеру, использовали голову гуся или утки. Считалось, что птицы – невинные существа, которые каждый год улетают на юг, в царство бога. Эта чистота, по поверьям ненцев, и роднит птиц с детьми. Чаще всего куклы из клювов изображали девушек. Птица ведь служила символом плодородия и деторождения.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А </a:t>
            </a:r>
            <a:r>
              <a:rPr lang="ru-RU" b="1" dirty="0"/>
              <a:t>вот для того, чтобы создать куклу-мужчину, использовали кость горностая, этот зверёк олицетворял мужское начало.</a:t>
            </a:r>
          </a:p>
          <a:p>
            <a:r>
              <a:rPr lang="ru-RU" b="1" dirty="0"/>
              <a:t>В тех же краях были распространены игрушечные двойники детей, которых мать клала в колыбель, кормила собственным молоком, одевала. Делали это, чтобы обмануть злых духов, </a:t>
            </a:r>
            <a:endParaRPr lang="ru-RU" b="1" dirty="0" smtClean="0"/>
          </a:p>
          <a:p>
            <a:r>
              <a:rPr lang="ru-RU" b="1" dirty="0" smtClean="0"/>
              <a:t>«подсунув</a:t>
            </a:r>
            <a:r>
              <a:rPr lang="ru-RU" b="1" dirty="0" smtClean="0"/>
              <a:t>»</a:t>
            </a:r>
            <a:r>
              <a:rPr lang="ru-RU" b="1" dirty="0" smtClean="0"/>
              <a:t> </a:t>
            </a:r>
            <a:r>
              <a:rPr lang="ru-RU" b="1" dirty="0"/>
              <a:t>им </a:t>
            </a:r>
            <a:r>
              <a:rPr lang="ru-RU" b="1" dirty="0" smtClean="0"/>
              <a:t>«ненастоящего</a:t>
            </a:r>
            <a:r>
              <a:rPr lang="ru-RU" b="1" dirty="0" smtClean="0"/>
              <a:t>»</a:t>
            </a:r>
            <a:r>
              <a:rPr lang="ru-RU" b="1" dirty="0" smtClean="0"/>
              <a:t> </a:t>
            </a:r>
            <a:r>
              <a:rPr lang="ru-RU" b="1" dirty="0"/>
              <a:t>младенца. Такую куклу, </a:t>
            </a:r>
            <a:endParaRPr lang="ru-RU" b="1" dirty="0" smtClean="0"/>
          </a:p>
          <a:p>
            <a:r>
              <a:rPr lang="ru-RU" b="1" dirty="0" smtClean="0"/>
              <a:t>кстати</a:t>
            </a:r>
            <a:r>
              <a:rPr lang="ru-RU" b="1" dirty="0"/>
              <a:t>, нельзя было ломать – по поверью, это грозило </a:t>
            </a:r>
            <a:endParaRPr lang="ru-RU" b="1" dirty="0" smtClean="0"/>
          </a:p>
          <a:p>
            <a:r>
              <a:rPr lang="ru-RU" b="1" dirty="0" smtClean="0"/>
              <a:t>малышу </a:t>
            </a:r>
            <a:r>
              <a:rPr lang="ru-RU" b="1" dirty="0"/>
              <a:t>смертью.</a:t>
            </a:r>
          </a:p>
        </p:txBody>
      </p:sp>
      <p:pic>
        <p:nvPicPr>
          <p:cNvPr id="25603" name="Picture 3" descr="C:\Users\Александр\Desktop\кпекап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41937" r="12119" b="23188"/>
          <a:stretch/>
        </p:blipFill>
        <p:spPr bwMode="auto">
          <a:xfrm>
            <a:off x="2411760" y="5157192"/>
            <a:ext cx="2902067" cy="18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1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Александр\Desktop\d3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73015"/>
            <a:ext cx="2096799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Русские народные кукл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3573016"/>
            <a:ext cx="2152356" cy="326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38301"/>
            <a:ext cx="741682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Куклы неразрывно сопровождают всю историю человечества</a:t>
            </a:r>
            <a:r>
              <a:rPr lang="ru-RU" sz="2400" b="1" dirty="0" smtClean="0">
                <a:solidFill>
                  <a:srgbClr val="0033CC"/>
                </a:solidFill>
              </a:rPr>
              <a:t>.</a:t>
            </a:r>
            <a:endParaRPr lang="ru-RU" sz="2400" b="1" dirty="0">
              <a:solidFill>
                <a:srgbClr val="0033CC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В </a:t>
            </a:r>
            <a:r>
              <a:rPr lang="ru-RU" sz="2000" b="1" dirty="0">
                <a:solidFill>
                  <a:srgbClr val="C00000"/>
                </a:solidFill>
              </a:rPr>
              <a:t>кукольной хронике, как в калейдоскопе, высвечиваются время, культура и ремёсла, история, характерные черты 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</a:t>
            </a:r>
            <a:r>
              <a:rPr lang="ru-RU" sz="2000" b="1" dirty="0">
                <a:solidFill>
                  <a:srgbClr val="C00000"/>
                </a:solidFill>
              </a:rPr>
              <a:t>костюм создавшего её народа, традиции и </a:t>
            </a:r>
            <a:r>
              <a:rPr lang="ru-RU" sz="2000" b="1" dirty="0" smtClean="0">
                <a:solidFill>
                  <a:srgbClr val="C00000"/>
                </a:solidFill>
              </a:rPr>
              <a:t>верования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в </a:t>
            </a:r>
            <a:r>
              <a:rPr lang="ru-RU" sz="2000" b="1" dirty="0">
                <a:solidFill>
                  <a:srgbClr val="C00000"/>
                </a:solidFill>
              </a:rPr>
              <a:t>движении и развитии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Кукла </a:t>
            </a:r>
            <a:r>
              <a:rPr lang="ru-RU" sz="2000" b="1" dirty="0">
                <a:solidFill>
                  <a:srgbClr val="C00000"/>
                </a:solidFill>
              </a:rPr>
              <a:t>— знак человека, его игровой образ-символ</a:t>
            </a:r>
            <a:r>
              <a:rPr lang="ru-RU" sz="2000" b="1" dirty="0"/>
              <a:t>, обретающий «жизнь» при помощи воображения и воли своего создателя. </a:t>
            </a:r>
            <a:r>
              <a:rPr lang="ru-RU" sz="2000" b="1" dirty="0">
                <a:solidFill>
                  <a:srgbClr val="820000"/>
                </a:solidFill>
              </a:rPr>
              <a:t>Вместе с ним она изменялась, осваивала многие материалы </a:t>
            </a:r>
            <a:r>
              <a:rPr lang="ru-RU" sz="2000" b="1" dirty="0" smtClean="0">
                <a:solidFill>
                  <a:srgbClr val="820000"/>
                </a:solidFill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rgbClr val="820000"/>
                </a:solidFill>
              </a:rPr>
              <a:t>и </a:t>
            </a:r>
            <a:r>
              <a:rPr lang="ru-RU" sz="2000" b="1" dirty="0">
                <a:solidFill>
                  <a:srgbClr val="820000"/>
                </a:solidFill>
              </a:rPr>
              <a:t>технологии от древних до новейших, отражала универсальные общечеловеческие </a:t>
            </a:r>
            <a:r>
              <a:rPr lang="ru-RU" sz="2000" b="1" dirty="0" smtClean="0">
                <a:solidFill>
                  <a:srgbClr val="820000"/>
                </a:solidFill>
              </a:rPr>
              <a:t>ценности</a:t>
            </a:r>
            <a:r>
              <a:rPr lang="ru-RU" sz="2000" b="1" dirty="0">
                <a:solidFill>
                  <a:srgbClr val="820000"/>
                </a:solidFill>
              </a:rPr>
              <a:t>, схожесть, </a:t>
            </a:r>
            <a:endParaRPr lang="ru-RU" sz="2000" b="1" dirty="0" smtClean="0">
              <a:solidFill>
                <a:srgbClr val="820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820000"/>
                </a:solidFill>
              </a:rPr>
              <a:t>самобытность </a:t>
            </a:r>
            <a:r>
              <a:rPr lang="ru-RU" sz="2000" b="1" dirty="0">
                <a:solidFill>
                  <a:srgbClr val="820000"/>
                </a:solidFill>
              </a:rPr>
              <a:t>и </a:t>
            </a:r>
            <a:r>
              <a:rPr lang="ru-RU" sz="2000" b="1" dirty="0" smtClean="0">
                <a:solidFill>
                  <a:srgbClr val="820000"/>
                </a:solidFill>
              </a:rPr>
              <a:t>взаимовлияние</a:t>
            </a:r>
            <a:endParaRPr lang="ru-RU" sz="2000" b="1" dirty="0" smtClean="0">
              <a:solidFill>
                <a:srgbClr val="820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820000"/>
                </a:solidFill>
              </a:rPr>
              <a:t> </a:t>
            </a:r>
            <a:r>
              <a:rPr lang="ru-RU" sz="2000" b="1" dirty="0">
                <a:solidFill>
                  <a:srgbClr val="820000"/>
                </a:solidFill>
              </a:rPr>
              <a:t>культур разных народов.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Куклу как культурное явление изучали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искусствоведы</a:t>
            </a:r>
            <a:r>
              <a:rPr lang="ru-RU" sz="2000" b="1" dirty="0"/>
              <a:t>, философы, культурологи</a:t>
            </a:r>
            <a:r>
              <a:rPr lang="ru-RU" sz="2000" b="1" dirty="0" smtClean="0"/>
              <a:t>,</a:t>
            </a:r>
          </a:p>
          <a:p>
            <a:pPr algn="just"/>
            <a:r>
              <a:rPr lang="ru-RU" sz="2000" b="1" dirty="0" smtClean="0"/>
              <a:t>этнографы</a:t>
            </a:r>
            <a:r>
              <a:rPr lang="ru-RU" sz="2000" b="1" dirty="0"/>
              <a:t>, историки, педагоги,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коллекционеры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3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В древности практически у всех народов действовал запрет на изображение лица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Поэтому </a:t>
            </a:r>
            <a:r>
              <a:rPr lang="ru-RU" sz="2000" b="1" dirty="0">
                <a:solidFill>
                  <a:srgbClr val="C00000"/>
                </a:solidFill>
              </a:rPr>
              <a:t>куклы чаще всего либо делались совсем без лица, либо вместо него вышивали </a:t>
            </a:r>
            <a:r>
              <a:rPr lang="ru-RU" sz="2000" b="1" dirty="0" smtClean="0">
                <a:solidFill>
                  <a:srgbClr val="C00000"/>
                </a:solidFill>
              </a:rPr>
              <a:t>крест</a:t>
            </a:r>
            <a:r>
              <a:rPr lang="ru-RU" sz="2000" b="1" dirty="0" smtClean="0"/>
              <a:t>. Сибиряки </a:t>
            </a:r>
            <a:r>
              <a:rPr lang="ru-RU" sz="2000" b="1" dirty="0"/>
              <a:t>придерживались того же мнения</a:t>
            </a:r>
            <a:r>
              <a:rPr lang="ru-RU" sz="2000" b="1" dirty="0" smtClean="0"/>
              <a:t>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Ненцы </a:t>
            </a:r>
            <a:r>
              <a:rPr lang="ru-RU" sz="2000" b="1" dirty="0"/>
              <a:t>и </a:t>
            </a:r>
            <a:r>
              <a:rPr lang="ru-RU" sz="2000" b="1" dirty="0" err="1"/>
              <a:t>угры</a:t>
            </a:r>
            <a:r>
              <a:rPr lang="ru-RU" sz="2000" b="1" dirty="0"/>
              <a:t> считали, что у всего, что мы создаём, есть свой дух в потустороннем мире. Этот дух может вселиться в фигурку, на которой есть рисунок, и тогда начнутся беды</a:t>
            </a:r>
            <a:r>
              <a:rPr lang="ru-RU" sz="2000" b="1" dirty="0" smtClean="0"/>
              <a:t>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На </a:t>
            </a:r>
            <a:r>
              <a:rPr lang="ru-RU" sz="2000" b="1" dirty="0"/>
              <a:t>севере каждая юная мастерица носила с собой сумку, подобную той, что была у матери.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888058"/>
            <a:ext cx="4174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</a:t>
            </a:r>
            <a:r>
              <a:rPr lang="ru-RU" sz="2000" b="1" dirty="0"/>
              <a:t>ней хранили всё, что может понадобиться для изготовления куклы: нитки, иголки, бисер, куски ткани. Причём совсем не имело значения, как выглядело то, куда складывали рабочие материалы. Ханты и манси, например, сумку заменяли небольшой берестяной коробкой.</a:t>
            </a:r>
          </a:p>
        </p:txBody>
      </p:sp>
      <p:pic>
        <p:nvPicPr>
          <p:cNvPr id="27650" name="Picture 2" descr="C:\Users\Александр\Desktop\реепре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1" r="2583"/>
          <a:stretch/>
        </p:blipFill>
        <p:spPr bwMode="auto">
          <a:xfrm>
            <a:off x="3734182" y="3501008"/>
            <a:ext cx="4117988" cy="342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3" y="470794"/>
            <a:ext cx="74168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Куклы </a:t>
            </a:r>
            <a:r>
              <a:rPr lang="ru-RU" sz="2000" b="1" dirty="0"/>
              <a:t>коренных народов по определению исследователей, относятся к культовым и религиозным предметам. Носителей традиции по изготовлению культовых и религиозных предметов практически не </a:t>
            </a:r>
            <a:r>
              <a:rPr lang="ru-RU" sz="2000" b="1" dirty="0" smtClean="0"/>
              <a:t>осталось. К </a:t>
            </a:r>
            <a:r>
              <a:rPr lang="ru-RU" sz="2000" b="1" dirty="0"/>
              <a:t>предметам домашнего культа шорцев относят </a:t>
            </a:r>
            <a:r>
              <a:rPr lang="ru-RU" sz="2000" b="1" dirty="0">
                <a:solidFill>
                  <a:srgbClr val="C00000"/>
                </a:solidFill>
              </a:rPr>
              <a:t>куклы-изображения духов</a:t>
            </a:r>
            <a:r>
              <a:rPr lang="ru-RU" sz="2000" b="1" dirty="0"/>
              <a:t>, олицетворяющих предков по женской линии или родоначальниц-покровительниц очага, семейного благополучия и детей. Таких духов у шорцев было несколько: </a:t>
            </a:r>
            <a:r>
              <a:rPr lang="ru-RU" sz="2000" b="1" dirty="0" err="1">
                <a:solidFill>
                  <a:srgbClr val="0033CC"/>
                </a:solidFill>
              </a:rPr>
              <a:t>орекенер</a:t>
            </a:r>
            <a:r>
              <a:rPr lang="ru-RU" sz="2000" b="1" dirty="0">
                <a:solidFill>
                  <a:srgbClr val="0033CC"/>
                </a:solidFill>
              </a:rPr>
              <a:t>, тор-</a:t>
            </a:r>
            <a:r>
              <a:rPr lang="ru-RU" sz="2000" b="1" dirty="0" err="1">
                <a:solidFill>
                  <a:srgbClr val="0033CC"/>
                </a:solidFill>
              </a:rPr>
              <a:t>кижи</a:t>
            </a:r>
            <a:r>
              <a:rPr lang="ru-RU" sz="2000" b="1" dirty="0">
                <a:solidFill>
                  <a:srgbClr val="0033CC"/>
                </a:solidFill>
              </a:rPr>
              <a:t>, Умай</a:t>
            </a:r>
            <a:r>
              <a:rPr lang="ru-RU" sz="2000" b="1" dirty="0"/>
              <a:t>. Существовало злое божество Кара-Умай</a:t>
            </a:r>
            <a:r>
              <a:rPr lang="ru-RU" sz="2000" b="1" dirty="0" smtClean="0"/>
              <a:t>.</a:t>
            </a:r>
          </a:p>
          <a:p>
            <a:r>
              <a:rPr lang="ru-RU" b="1" dirty="0" smtClean="0"/>
              <a:t>Исследователь </a:t>
            </a:r>
            <a:r>
              <a:rPr lang="ru-RU" b="1" dirty="0"/>
              <a:t>А.П. Анохин отметил </a:t>
            </a:r>
            <a:r>
              <a:rPr lang="ru-RU" b="1" dirty="0" smtClean="0"/>
              <a:t>четыре типа </a:t>
            </a:r>
            <a:r>
              <a:rPr lang="ru-RU" b="1" dirty="0"/>
              <a:t>духов, четыре типа обрядовых кукол,  </a:t>
            </a:r>
            <a:r>
              <a:rPr lang="ru-RU" b="1" dirty="0" smtClean="0"/>
              <a:t>бытовавших </a:t>
            </a:r>
            <a:r>
              <a:rPr lang="ru-RU" b="1" dirty="0"/>
              <a:t>у шорцев: </a:t>
            </a:r>
            <a:endParaRPr lang="ru-RU" b="1" dirty="0" smtClean="0"/>
          </a:p>
          <a:p>
            <a:pPr marL="285750" indent="-285750">
              <a:buBlip>
                <a:blip r:embed="rId3"/>
              </a:buBlip>
            </a:pPr>
            <a:r>
              <a:rPr lang="ru-RU" b="1" dirty="0" err="1" smtClean="0">
                <a:solidFill>
                  <a:srgbClr val="C00000"/>
                </a:solidFill>
              </a:rPr>
              <a:t>Шалыг</a:t>
            </a:r>
            <a:r>
              <a:rPr lang="ru-RU" b="1" dirty="0" smtClean="0">
                <a:solidFill>
                  <a:srgbClr val="0033CC"/>
                </a:solidFill>
              </a:rPr>
              <a:t> </a:t>
            </a:r>
            <a:r>
              <a:rPr lang="ru-RU" b="1" dirty="0"/>
              <a:t>– </a:t>
            </a:r>
            <a:r>
              <a:rPr lang="ru-RU" i="1" dirty="0"/>
              <a:t>деревянный, березовый </a:t>
            </a:r>
            <a:r>
              <a:rPr lang="ru-RU" i="1" dirty="0" err="1"/>
              <a:t>идольчик</a:t>
            </a:r>
            <a:r>
              <a:rPr lang="ru-RU" i="1" dirty="0"/>
              <a:t>; </a:t>
            </a:r>
            <a:endParaRPr lang="ru-RU" i="1" dirty="0" smtClean="0"/>
          </a:p>
          <a:p>
            <a:pPr marL="285750" indent="-285750">
              <a:buBlip>
                <a:blip r:embed="rId3"/>
              </a:buBlip>
            </a:pPr>
            <a:r>
              <a:rPr lang="ru-RU" b="1" dirty="0" err="1" smtClean="0">
                <a:solidFill>
                  <a:srgbClr val="C00000"/>
                </a:solidFill>
              </a:rPr>
              <a:t>Эменгедер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– куклы </a:t>
            </a:r>
            <a:r>
              <a:rPr lang="ru-RU" i="1" dirty="0"/>
              <a:t>(</a:t>
            </a:r>
            <a:r>
              <a:rPr lang="ru-RU" i="1" dirty="0" err="1"/>
              <a:t>катеринки</a:t>
            </a:r>
            <a:r>
              <a:rPr lang="ru-RU" i="1" dirty="0"/>
              <a:t>, сшитые </a:t>
            </a:r>
            <a:r>
              <a:rPr lang="ru-RU" i="1" dirty="0" smtClean="0"/>
              <a:t>из</a:t>
            </a:r>
          </a:p>
          <a:p>
            <a:r>
              <a:rPr lang="ru-RU" i="1" dirty="0" smtClean="0"/>
              <a:t>  </a:t>
            </a:r>
            <a:r>
              <a:rPr lang="ru-RU" i="1" dirty="0" smtClean="0"/>
              <a:t>холста </a:t>
            </a:r>
            <a:r>
              <a:rPr lang="ru-RU" i="1" dirty="0"/>
              <a:t>и набитые куделей</a:t>
            </a:r>
            <a:r>
              <a:rPr lang="ru-RU" i="1" dirty="0" smtClean="0"/>
              <a:t>);</a:t>
            </a:r>
            <a:endParaRPr lang="ru-RU" b="1" dirty="0"/>
          </a:p>
          <a:p>
            <a:pPr marL="285750" indent="-285750">
              <a:buBlip>
                <a:blip r:embed="rId3"/>
              </a:buBlip>
            </a:pPr>
            <a:r>
              <a:rPr lang="ru-RU" b="1" dirty="0" err="1">
                <a:solidFill>
                  <a:srgbClr val="C00000"/>
                </a:solidFill>
              </a:rPr>
              <a:t>Канатуллар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/>
              <a:t>– </a:t>
            </a:r>
            <a:r>
              <a:rPr lang="ru-RU" i="1" dirty="0"/>
              <a:t>тряпочка, подвязанная к </a:t>
            </a:r>
            <a:endParaRPr lang="ru-RU" i="1" dirty="0" smtClean="0"/>
          </a:p>
          <a:p>
            <a:r>
              <a:rPr lang="ru-RU" i="1" dirty="0" smtClean="0"/>
              <a:t>березовой </a:t>
            </a:r>
            <a:r>
              <a:rPr lang="ru-RU" i="1" dirty="0"/>
              <a:t>развилке с куриными перьями</a:t>
            </a:r>
            <a:r>
              <a:rPr lang="ru-RU" i="1" dirty="0" smtClean="0"/>
              <a:t>;</a:t>
            </a:r>
            <a:endParaRPr lang="ru-RU" i="1" dirty="0"/>
          </a:p>
          <a:p>
            <a:pPr marL="285750" indent="-285750">
              <a:buBlip>
                <a:blip r:embed="rId3"/>
              </a:buBlip>
            </a:pPr>
            <a:r>
              <a:rPr lang="ru-RU" b="1" dirty="0">
                <a:solidFill>
                  <a:srgbClr val="C00000"/>
                </a:solidFill>
              </a:rPr>
              <a:t>Май-</a:t>
            </a:r>
            <a:r>
              <a:rPr lang="ru-RU" b="1" dirty="0" err="1">
                <a:solidFill>
                  <a:srgbClr val="C00000"/>
                </a:solidFill>
              </a:rPr>
              <a:t>Ичези</a:t>
            </a:r>
            <a:r>
              <a:rPr lang="ru-RU" b="1" dirty="0"/>
              <a:t> – </a:t>
            </a:r>
            <a:r>
              <a:rPr lang="ru-RU" i="1" dirty="0"/>
              <a:t>берестяная пластинка </a:t>
            </a:r>
            <a:endParaRPr lang="ru-RU" i="1" dirty="0" smtClean="0"/>
          </a:p>
          <a:p>
            <a:r>
              <a:rPr lang="ru-RU" i="1" dirty="0" smtClean="0"/>
              <a:t>с заячьей шкуркой</a:t>
            </a:r>
          </a:p>
          <a:p>
            <a:r>
              <a:rPr lang="ru-RU" i="1" dirty="0" smtClean="0"/>
              <a:t>и </a:t>
            </a:r>
            <a:r>
              <a:rPr lang="ru-RU" i="1" dirty="0"/>
              <a:t>деревянным лучком.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3" y="4805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Кукла в культуре коренных </a:t>
            </a:r>
            <a:r>
              <a:rPr lang="ru-RU" sz="2400" b="1" dirty="0" smtClean="0">
                <a:solidFill>
                  <a:srgbClr val="0033CC"/>
                </a:solidFill>
              </a:rPr>
              <a:t>народов Кемеровской </a:t>
            </a:r>
            <a:r>
              <a:rPr lang="ru-RU" sz="2400" b="1" dirty="0">
                <a:solidFill>
                  <a:srgbClr val="0033CC"/>
                </a:solidFill>
              </a:rPr>
              <a:t>области</a:t>
            </a:r>
          </a:p>
        </p:txBody>
      </p:sp>
      <p:pic>
        <p:nvPicPr>
          <p:cNvPr id="1026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3"/>
            <a:ext cx="2809340" cy="299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esktop\499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73216"/>
            <a:ext cx="2398300" cy="16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ександр\Desktop\ри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3" r="36316"/>
          <a:stretch/>
        </p:blipFill>
        <p:spPr bwMode="auto">
          <a:xfrm>
            <a:off x="4261675" y="4103642"/>
            <a:ext cx="1080120" cy="28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5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59832" y="1993507"/>
            <a:ext cx="5930696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 народов </a:t>
            </a:r>
          </a:p>
          <a:p>
            <a:r>
              <a:rPr lang="ru-RU" sz="5400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</a:t>
            </a:r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авказа  России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лександр\Desktop\рор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51687" r="3112" b="4625"/>
          <a:stretch/>
        </p:blipFill>
        <p:spPr bwMode="auto">
          <a:xfrm flipH="1">
            <a:off x="52663" y="4352691"/>
            <a:ext cx="3588365" cy="25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7200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Интересный факт</a:t>
            </a:r>
            <a:r>
              <a:rPr lang="ru-RU" b="1" dirty="0"/>
              <a:t>: фарфоровые куклы в Дагестане появились для того, чтобы не потерять наследие дагестанских народных костюмов. Миниатюрные точные копии делались с музейных экспонатов: все детали фиксировались, замерялись и уменьшались в несколько раз. Ткани подбирались максимально похожие на оригинал.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У </a:t>
            </a:r>
            <a:r>
              <a:rPr lang="ru-RU" b="1" dirty="0"/>
              <a:t>кавказских народов куклы в национальных костюмах стали особенно цениться во второй половине XX века, когда появилась новая тенденция: возвращение к своим традициям. Люди стали ходить в европейской одинаковой одежде, а вот кукол одели в традиционные костюмы, которых почти нигде не осталось. Игрушка стала уже не эталонной, а ностальгической, как элемент забытой культуры.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9776" y="3743643"/>
            <a:ext cx="6902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Без </a:t>
            </a:r>
            <a:r>
              <a:rPr lang="ru-RU" b="1" dirty="0"/>
              <a:t>лица изготавливали </a:t>
            </a:r>
            <a:r>
              <a:rPr lang="ru-RU" b="1" dirty="0" smtClean="0"/>
              <a:t> </a:t>
            </a:r>
            <a:r>
              <a:rPr lang="ru-RU" b="1" dirty="0" smtClean="0"/>
              <a:t>кукол </a:t>
            </a:r>
            <a:r>
              <a:rPr lang="ru-RU" b="1" dirty="0" smtClean="0"/>
              <a:t> и на </a:t>
            </a:r>
            <a:r>
              <a:rPr lang="ru-RU" b="1" dirty="0"/>
              <a:t>Северном Кавказе практиковалась ромбовидная нашивка. В этом регионе </a:t>
            </a:r>
            <a:r>
              <a:rPr lang="ru-RU" b="1" dirty="0" smtClean="0"/>
              <a:t>избегание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изображения </a:t>
            </a:r>
            <a:r>
              <a:rPr lang="ru-RU" b="1" dirty="0"/>
              <a:t>личины связано с </a:t>
            </a:r>
            <a:r>
              <a:rPr lang="ru-RU" b="1" dirty="0" smtClean="0"/>
              <a:t>распространением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исламской </a:t>
            </a:r>
            <a:r>
              <a:rPr lang="ru-RU" b="1" dirty="0"/>
              <a:t>традиции. А вот на лицах армянских </a:t>
            </a:r>
            <a:r>
              <a:rPr lang="ru-RU" b="1" dirty="0" smtClean="0"/>
              <a:t>кукол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мастера </a:t>
            </a:r>
            <a:r>
              <a:rPr lang="ru-RU" b="1" dirty="0"/>
              <a:t>вышивали глаза, нос, рот и даже щёчки</a:t>
            </a:r>
            <a:r>
              <a:rPr lang="ru-RU" b="1" dirty="0" smtClean="0"/>
              <a:t>..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421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1287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 оригинальных </a:t>
            </a:r>
            <a:r>
              <a:rPr lang="ru-RU" b="1" dirty="0">
                <a:solidFill>
                  <a:srgbClr val="C00000"/>
                </a:solidFill>
              </a:rPr>
              <a:t>дагестанских куклах,</a:t>
            </a:r>
            <a:r>
              <a:rPr lang="ru-RU" b="1" dirty="0"/>
              <a:t> к сожалению, информации практически не сохранилось . Считается, что кукла должна храниться в семье, поэтому в музеях они выставляются крайне редко. Однако некоторые сведения все-таки дошли до наших дней.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Например</a:t>
            </a:r>
            <a:r>
              <a:rPr lang="ru-RU" b="1" dirty="0"/>
              <a:t>, в день свадьбы кукла шилась из обычной белой ткани. Её украшали старинным золотом, серебром или другими драгоценностями. Свадебная кукла имела сакральный смысл и символизировала продолжение рода. Кукол-девушек делали чаще, чем кукол-мужчин. В дагестанской культуре костюм горца един практически для всех национальностей, а вот женский костюм очень разнообразен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b="1" dirty="0"/>
              <a:t>Одевали кукол, как правило, в национальные костюмы. Они должны были точно копировать реальные образцы.</a:t>
            </a:r>
          </a:p>
        </p:txBody>
      </p:sp>
      <p:pic>
        <p:nvPicPr>
          <p:cNvPr id="26626" name="Picture 2" descr="C:\Users\Александр\Desktop\енрг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6" r="3920"/>
          <a:stretch/>
        </p:blipFill>
        <p:spPr bwMode="auto">
          <a:xfrm>
            <a:off x="-180528" y="4163957"/>
            <a:ext cx="5040560" cy="349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Александр\Desktop\реп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 t="40923" r="36166"/>
          <a:stretch/>
        </p:blipFill>
        <p:spPr bwMode="auto">
          <a:xfrm>
            <a:off x="4644008" y="3945602"/>
            <a:ext cx="2388390" cy="33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56713" r="35580" b="12392"/>
          <a:stretch/>
        </p:blipFill>
        <p:spPr bwMode="auto">
          <a:xfrm>
            <a:off x="3392388" y="4557498"/>
            <a:ext cx="3835886" cy="23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71287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Ассоциативные игры породили новую идею: кукла – идеал, эталон поведения и символ красоты. </a:t>
            </a:r>
          </a:p>
          <a:p>
            <a:r>
              <a:rPr lang="ru-RU" b="1" dirty="0" smtClean="0"/>
              <a:t>Например</a:t>
            </a:r>
            <a:r>
              <a:rPr lang="ru-RU" b="1" dirty="0"/>
              <a:t>, у тюркских народов были популярны игры в красавиц и принцесс, которые одеты в прелестные костюмы, спят на высоких резных кроватках и имеют большое кукольное приданое. </a:t>
            </a:r>
            <a:endParaRPr lang="ru-RU" b="1" dirty="0" smtClean="0"/>
          </a:p>
          <a:p>
            <a:r>
              <a:rPr lang="ru-RU" b="1" dirty="0" smtClean="0"/>
              <a:t>Названия </a:t>
            </a:r>
            <a:r>
              <a:rPr lang="ru-RU" b="1" dirty="0"/>
              <a:t>у кукол были соответствующие</a:t>
            </a:r>
            <a:r>
              <a:rPr lang="ru-RU" b="1" dirty="0" smtClean="0"/>
              <a:t>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u="sng" dirty="0">
                <a:solidFill>
                  <a:srgbClr val="C00000"/>
                </a:solidFill>
              </a:rPr>
              <a:t>Грузинские: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– </a:t>
            </a:r>
            <a:r>
              <a:rPr lang="ru-RU" b="1" dirty="0" err="1"/>
              <a:t>Дедопала</a:t>
            </a:r>
            <a:r>
              <a:rPr lang="ru-RU" b="1" dirty="0"/>
              <a:t> – царица</a:t>
            </a:r>
            <a:br>
              <a:rPr lang="ru-RU" b="1" dirty="0"/>
            </a:br>
            <a:r>
              <a:rPr lang="ru-RU" b="1" dirty="0"/>
              <a:t>– </a:t>
            </a:r>
            <a:r>
              <a:rPr lang="ru-RU" b="1" dirty="0" err="1"/>
              <a:t>Мочкудиа</a:t>
            </a:r>
            <a:r>
              <a:rPr lang="ru-RU" b="1" dirty="0"/>
              <a:t> – барышня</a:t>
            </a:r>
            <a:br>
              <a:rPr lang="ru-RU" b="1" dirty="0"/>
            </a:br>
            <a:r>
              <a:rPr lang="ru-RU" b="1" dirty="0"/>
              <a:t>– </a:t>
            </a:r>
            <a:r>
              <a:rPr lang="ru-RU" b="1" dirty="0" err="1"/>
              <a:t>Швилуко</a:t>
            </a:r>
            <a:r>
              <a:rPr lang="ru-RU" b="1" dirty="0"/>
              <a:t> – </a:t>
            </a:r>
            <a:r>
              <a:rPr lang="ru-RU" b="1" dirty="0" smtClean="0"/>
              <a:t>ребёнок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u="sng" dirty="0">
                <a:solidFill>
                  <a:srgbClr val="C00000"/>
                </a:solidFill>
              </a:rPr>
              <a:t>Армянские: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– </a:t>
            </a:r>
            <a:r>
              <a:rPr lang="ru-RU" b="1" dirty="0" err="1"/>
              <a:t>Тикник</a:t>
            </a:r>
            <a:r>
              <a:rPr lang="ru-RU" b="1" dirty="0"/>
              <a:t> – госпожа</a:t>
            </a:r>
            <a:br>
              <a:rPr lang="ru-RU" b="1" dirty="0"/>
            </a:br>
            <a:r>
              <a:rPr lang="ru-RU" b="1" dirty="0"/>
              <a:t>– </a:t>
            </a:r>
            <a:r>
              <a:rPr lang="ru-RU" b="1" dirty="0" err="1"/>
              <a:t>Пуприк</a:t>
            </a:r>
            <a:r>
              <a:rPr lang="ru-RU" b="1" dirty="0"/>
              <a:t> – пупс</a:t>
            </a:r>
            <a:br>
              <a:rPr lang="ru-RU" b="1" dirty="0"/>
            </a:br>
            <a:endParaRPr lang="ru-RU" b="1" dirty="0"/>
          </a:p>
          <a:p>
            <a:r>
              <a:rPr lang="ru-RU" b="1" dirty="0"/>
              <a:t>В </a:t>
            </a:r>
            <a:r>
              <a:rPr lang="ru-RU" b="1" dirty="0">
                <a:solidFill>
                  <a:srgbClr val="C00000"/>
                </a:solidFill>
              </a:rPr>
              <a:t>Дагестане</a:t>
            </a:r>
            <a:r>
              <a:rPr lang="ru-RU" b="1" dirty="0"/>
              <a:t> большинство игровых детских кукол были тряпичными однодневками: ткань оборачивали верёвкой и отдавали играть ребёнку, а как только ему надоедало - куклу разворачивали.</a:t>
            </a:r>
          </a:p>
        </p:txBody>
      </p:sp>
      <p:pic>
        <p:nvPicPr>
          <p:cNvPr id="28674" name="Picture 2" descr="C:\Users\Александр\Desktop\пае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r="15430"/>
          <a:stretch/>
        </p:blipFill>
        <p:spPr bwMode="auto">
          <a:xfrm>
            <a:off x="3851920" y="1412776"/>
            <a:ext cx="2780466" cy="271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Александр\Desktop\ер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053" r="17751" b="9114"/>
          <a:stretch/>
        </p:blipFill>
        <p:spPr bwMode="auto">
          <a:xfrm>
            <a:off x="2288342" y="2408447"/>
            <a:ext cx="2283658" cy="16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6" t="36082" r="23845" b="29524"/>
          <a:stretch/>
        </p:blipFill>
        <p:spPr bwMode="auto">
          <a:xfrm>
            <a:off x="-57150" y="4775116"/>
            <a:ext cx="3487321" cy="23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Один из самых распространённых видов куклы у кавказских народов – простая веточка: классические крестовины или «развилки» обматывали нитками, формируя тело куклы. Популярными были и веточки на катушке, на косточке и даже на кукурузе. Куклы из этих материалов соседствуют в культуре и с вполне привычными нам шитыми </a:t>
            </a:r>
            <a:r>
              <a:rPr lang="ru-RU" b="1" dirty="0" smtClean="0"/>
              <a:t>тканевыми. В </a:t>
            </a:r>
            <a:r>
              <a:rPr lang="ru-RU" b="1" dirty="0"/>
              <a:t>Средней Азии были популярны два вида куклы</a:t>
            </a:r>
            <a:r>
              <a:rPr lang="ru-RU" b="1" dirty="0" smtClean="0"/>
              <a:t>: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dirty="0" smtClean="0"/>
              <a:t>на </a:t>
            </a:r>
            <a:r>
              <a:rPr lang="ru-RU" b="1" dirty="0"/>
              <a:t>крестовине, которая делалась из любых подручных материалов, например, камыша или </a:t>
            </a:r>
            <a:r>
              <a:rPr lang="ru-RU" b="1" dirty="0" smtClean="0"/>
              <a:t>соломы,</a:t>
            </a:r>
          </a:p>
          <a:p>
            <a:pPr marL="263525" indent="-263525">
              <a:buBlip>
                <a:blip r:embed="rId3"/>
              </a:buBlip>
            </a:pPr>
            <a:r>
              <a:rPr lang="ru-RU" b="1" dirty="0" smtClean="0"/>
              <a:t>скрутка</a:t>
            </a:r>
            <a:r>
              <a:rPr lang="ru-RU" b="1" dirty="0"/>
              <a:t>, при изготовлении которой камышинку оборачивали тканью и скручивали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9283" y="3894282"/>
            <a:ext cx="6984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Актуальная тема в кавказском регионе – изготовления </a:t>
            </a:r>
            <a:r>
              <a:rPr lang="ru-RU" b="1" dirty="0">
                <a:solidFill>
                  <a:srgbClr val="C00000"/>
                </a:solidFill>
                <a:hlinkClick r:id="rId4"/>
              </a:rPr>
              <a:t>куклы</a:t>
            </a:r>
            <a:r>
              <a:rPr lang="ru-RU" b="1" dirty="0">
                <a:solidFill>
                  <a:srgbClr val="C00000"/>
                </a:solidFill>
              </a:rPr>
              <a:t> для вызывания дождя. </a:t>
            </a:r>
            <a:r>
              <a:rPr lang="ru-RU" b="1" dirty="0"/>
              <a:t>Обрядовые куклы обязательно должны быть в образе женщины, во время ритуала их нужно окунуть или </a:t>
            </a:r>
            <a:r>
              <a:rPr lang="ru-RU" b="1" dirty="0" err="1"/>
              <a:t>выбросывать</a:t>
            </a:r>
            <a:r>
              <a:rPr lang="ru-RU" b="1" dirty="0"/>
              <a:t> в воду. Игрушку в образе мальчика-всадника клали на могилы парней, не доживших до возраста джигита. Потеря будущего мужчины была настоящей трагедией для всего аула или города.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0130" y="2970952"/>
            <a:ext cx="7023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Куклы на крестовине характерны для кочевников, </a:t>
            </a:r>
            <a:r>
              <a:rPr lang="ru-RU" b="1" dirty="0" err="1">
                <a:solidFill>
                  <a:prstClr val="black"/>
                </a:solidFill>
              </a:rPr>
              <a:t>угнуров</a:t>
            </a:r>
            <a:r>
              <a:rPr lang="ru-RU" b="1" dirty="0">
                <a:solidFill>
                  <a:prstClr val="black"/>
                </a:solidFill>
              </a:rPr>
              <a:t>, реже встречаются у оседлых народов, а у туркменов не встречаются вообще.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130" y="5961105"/>
            <a:ext cx="7169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hlinkClick r:id="rId5"/>
              </a:rPr>
              <a:t>Кукла из лопаты в обряде вызывания дождя у народов Северо-Западного Кавказа</a:t>
            </a:r>
            <a:endParaRPr lang="ru-RU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5276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Чеченские </a:t>
            </a:r>
            <a:r>
              <a:rPr lang="ru-RU" sz="2400" b="1" dirty="0" smtClean="0">
                <a:solidFill>
                  <a:srgbClr val="0033CC"/>
                </a:solidFill>
              </a:rPr>
              <a:t>игры в куклы для </a:t>
            </a:r>
            <a:r>
              <a:rPr lang="ru-RU" sz="2400" b="1" dirty="0" smtClean="0">
                <a:solidFill>
                  <a:srgbClr val="0033CC"/>
                </a:solidFill>
              </a:rPr>
              <a:t>девочек.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78297"/>
            <a:ext cx="69847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Девочки </a:t>
            </a:r>
            <a:r>
              <a:rPr lang="ru-RU" b="1" dirty="0"/>
              <a:t>имитировали жизнь семьи – играли </a:t>
            </a:r>
            <a:r>
              <a:rPr lang="ru-RU" b="1" dirty="0" smtClean="0"/>
              <a:t>в «свадьбу</a:t>
            </a:r>
            <a:r>
              <a:rPr lang="ru-RU" b="1" dirty="0"/>
              <a:t>», «</a:t>
            </a:r>
            <a:r>
              <a:rPr lang="ru-RU" b="1" dirty="0" err="1">
                <a:solidFill>
                  <a:srgbClr val="C00000"/>
                </a:solidFill>
              </a:rPr>
              <a:t>белхи</a:t>
            </a:r>
            <a:r>
              <a:rPr lang="ru-RU" b="1" dirty="0"/>
              <a:t>» и </a:t>
            </a:r>
            <a:r>
              <a:rPr lang="ru-RU" b="1" dirty="0" smtClean="0"/>
              <a:t>др. Игра </a:t>
            </a:r>
            <a:r>
              <a:rPr lang="ru-RU" b="1" dirty="0"/>
              <a:t>в куклы («</a:t>
            </a:r>
            <a:r>
              <a:rPr lang="ru-RU" b="1" dirty="0" err="1">
                <a:solidFill>
                  <a:srgbClr val="C00000"/>
                </a:solidFill>
              </a:rPr>
              <a:t>тайнагах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ловзар</a:t>
            </a:r>
            <a:r>
              <a:rPr lang="ru-RU" b="1" dirty="0"/>
              <a:t>»), была наиболее популярной </a:t>
            </a:r>
            <a:r>
              <a:rPr lang="ru-RU" b="1" dirty="0" smtClean="0"/>
              <a:t>игрой чеченских </a:t>
            </a:r>
            <a:r>
              <a:rPr lang="ru-RU" b="1" dirty="0"/>
              <a:t>девочек. Девочки постарше сами себе делали куклы. Дети в </a:t>
            </a:r>
            <a:r>
              <a:rPr lang="ru-RU" b="1" dirty="0" smtClean="0"/>
              <a:t>играх становились </a:t>
            </a:r>
            <a:r>
              <a:rPr lang="ru-RU" b="1" dirty="0"/>
              <a:t>учителями, которые обучали кукол нормам поведения в </a:t>
            </a:r>
            <a:r>
              <a:rPr lang="ru-RU" b="1" dirty="0" smtClean="0"/>
              <a:t>различных жизненных </a:t>
            </a:r>
            <a:r>
              <a:rPr lang="ru-RU" b="1" dirty="0"/>
              <a:t>ситуациях.</a:t>
            </a:r>
          </a:p>
          <a:p>
            <a:pPr algn="just"/>
            <a:r>
              <a:rPr lang="ru-RU" b="1" dirty="0" smtClean="0"/>
              <a:t>Эти </a:t>
            </a:r>
            <a:r>
              <a:rPr lang="ru-RU" b="1" dirty="0"/>
              <a:t>игры способствовали становлению у детей первоначальных навыков </a:t>
            </a:r>
            <a:r>
              <a:rPr lang="ru-RU" b="1" dirty="0" smtClean="0"/>
              <a:t>трудовой деятельности</a:t>
            </a:r>
            <a:r>
              <a:rPr lang="ru-RU" b="1" dirty="0"/>
              <a:t>: учиться шить, готовить домашнюю утварь для кукольного </a:t>
            </a:r>
            <a:r>
              <a:rPr lang="ru-RU" b="1" dirty="0" smtClean="0"/>
              <a:t>домика </a:t>
            </a:r>
            <a:r>
              <a:rPr lang="ru-RU" b="1" dirty="0" smtClean="0">
                <a:solidFill>
                  <a:srgbClr val="C00000"/>
                </a:solidFill>
              </a:rPr>
              <a:t>(«</a:t>
            </a:r>
            <a:r>
              <a:rPr lang="ru-RU" b="1" dirty="0" err="1">
                <a:solidFill>
                  <a:srgbClr val="C00000"/>
                </a:solidFill>
              </a:rPr>
              <a:t>тайнагин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ца</a:t>
            </a:r>
            <a:r>
              <a:rPr lang="ru-RU" b="1" dirty="0"/>
              <a:t>») и многое другое. Как мы отмечали выше, играя в куклы, </a:t>
            </a:r>
            <a:r>
              <a:rPr lang="ru-RU" b="1" dirty="0" smtClean="0"/>
              <a:t>девочки проходили </a:t>
            </a:r>
            <a:r>
              <a:rPr lang="ru-RU" b="1" dirty="0"/>
              <a:t>как бы школу хозяйственной и семейной жизни и относительно </a:t>
            </a:r>
            <a:r>
              <a:rPr lang="ru-RU" b="1" dirty="0" smtClean="0"/>
              <a:t>твердо запоминали</a:t>
            </a:r>
            <a:r>
              <a:rPr lang="ru-RU" b="1" dirty="0"/>
              <a:t>, что следует делать и о чем говорить с куклами в тех или иных случаях</a:t>
            </a:r>
            <a:r>
              <a:rPr lang="ru-RU" b="1" dirty="0" smtClean="0"/>
              <a:t>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Игра приучала детей не только трудовым навыкам, физическим нагрузкам, </a:t>
            </a:r>
            <a:r>
              <a:rPr lang="ru-RU" b="1" dirty="0" smtClean="0">
                <a:solidFill>
                  <a:srgbClr val="C00000"/>
                </a:solidFill>
              </a:rPr>
              <a:t>которые необходимы </a:t>
            </a:r>
            <a:r>
              <a:rPr lang="ru-RU" b="1" dirty="0">
                <a:solidFill>
                  <a:srgbClr val="C00000"/>
                </a:solidFill>
              </a:rPr>
              <a:t>для человека в его жизненной деятельности, но умению прислушиваться </a:t>
            </a:r>
            <a:r>
              <a:rPr lang="ru-RU" b="1" dirty="0" smtClean="0">
                <a:solidFill>
                  <a:srgbClr val="C00000"/>
                </a:solidFill>
              </a:rPr>
              <a:t>к другим.</a:t>
            </a:r>
          </a:p>
          <a:p>
            <a:pPr algn="just"/>
            <a:endParaRPr lang="ru-RU" b="1" dirty="0" smtClean="0">
              <a:solidFill>
                <a:srgbClr val="C00000"/>
              </a:solidFill>
            </a:endParaRPr>
          </a:p>
          <a:p>
            <a:pPr algn="just"/>
            <a:r>
              <a:rPr lang="ru-RU" b="1" dirty="0" smtClean="0"/>
              <a:t>Кукольные </a:t>
            </a:r>
            <a:r>
              <a:rPr lang="ru-RU" b="1" dirty="0"/>
              <a:t>игры, как правило, </a:t>
            </a:r>
            <a:r>
              <a:rPr lang="ru-RU" b="1" dirty="0" smtClean="0"/>
              <a:t>продолжались короткий </a:t>
            </a:r>
            <a:r>
              <a:rPr lang="ru-RU" b="1" dirty="0"/>
              <a:t>период </a:t>
            </a:r>
            <a:r>
              <a:rPr lang="ru-RU" b="1" dirty="0" smtClean="0"/>
              <a:t>времени. В </a:t>
            </a:r>
            <a:r>
              <a:rPr lang="ru-RU" b="1" dirty="0"/>
              <a:t>условиях традиционного быта </a:t>
            </a:r>
            <a:r>
              <a:rPr lang="ru-RU" b="1" dirty="0" smtClean="0"/>
              <a:t>чеченцев дети </a:t>
            </a:r>
            <a:r>
              <a:rPr lang="ru-RU" b="1" dirty="0"/>
              <a:t>в относительно раннем возрасте должны были помогать в каждодневных </a:t>
            </a:r>
            <a:r>
              <a:rPr lang="ru-RU" b="1" dirty="0" smtClean="0"/>
              <a:t>трудовых заботах </a:t>
            </a:r>
            <a:r>
              <a:rPr lang="ru-RU" b="1" dirty="0"/>
              <a:t>своим родителям.</a:t>
            </a:r>
          </a:p>
        </p:txBody>
      </p:sp>
    </p:spTree>
    <p:extLst>
      <p:ext uri="{BB962C8B-B14F-4D97-AF65-F5344CB8AC3E}">
        <p14:creationId xmlns:p14="http://schemas.microsoft.com/office/powerpoint/2010/main" val="26264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лександр\Desktop\кпкап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t="26000" r="28013" b="27312"/>
          <a:stretch/>
        </p:blipFill>
        <p:spPr bwMode="auto">
          <a:xfrm>
            <a:off x="4626264" y="3356992"/>
            <a:ext cx="2527515" cy="34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36" y="7680"/>
            <a:ext cx="72008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У народов Северного Кавказа кукла-девица одевалась в пышные юбки из тканей светлых тонов. Замужняя – в платья более </a:t>
            </a:r>
            <a:r>
              <a:rPr lang="ru-RU" b="1" dirty="0" smtClean="0"/>
              <a:t>сдержанных </a:t>
            </a:r>
            <a:r>
              <a:rPr lang="ru-RU" b="1" dirty="0"/>
              <a:t>цветов, а её голова была покрыта платком.</a:t>
            </a:r>
          </a:p>
          <a:p>
            <a:pPr algn="just"/>
            <a:r>
              <a:rPr lang="ru-RU" b="1" dirty="0" smtClean="0"/>
              <a:t>Таким </a:t>
            </a:r>
            <a:r>
              <a:rPr lang="ru-RU" b="1" dirty="0"/>
              <a:t>образом, через игру девочка соотносила себя с куклой и понимала, как должна себя вести и одеваться женщина в зависимости от статуса. Это помогало ребёнку </a:t>
            </a:r>
            <a:r>
              <a:rPr lang="ru-RU" b="1" dirty="0" smtClean="0"/>
              <a:t>социализироваться.</a:t>
            </a:r>
          </a:p>
          <a:p>
            <a:pPr algn="just"/>
            <a:r>
              <a:rPr lang="ru-RU" b="1" dirty="0" smtClean="0"/>
              <a:t>Кукла  </a:t>
            </a:r>
            <a:r>
              <a:rPr lang="ru-RU" b="1" dirty="0"/>
              <a:t>не передаривалась детям – считалось, что у каждой девочки должна была быть своя кукла. Этого правила придерживались и с подружками: девочки приходили играть со своими куколками, и обмениваться ими было не принято.</a:t>
            </a:r>
          </a:p>
          <a:p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838" y="2852936"/>
            <a:ext cx="6893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Бабушка </a:t>
            </a:r>
            <a:r>
              <a:rPr lang="ru-RU" b="1" dirty="0"/>
              <a:t>пела песенку, рассказывала, что это за персонаж, как он должен </a:t>
            </a:r>
            <a:r>
              <a:rPr lang="ru-RU" b="1" dirty="0" smtClean="0"/>
              <a:t>выглядеть. Через </a:t>
            </a:r>
            <a:r>
              <a:rPr lang="ru-RU" b="1" dirty="0"/>
              <a:t>куклу ребёнок и узнавал, кто он, какие от него ожидания.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Иногда </a:t>
            </a:r>
            <a:r>
              <a:rPr lang="ru-RU" b="1" dirty="0"/>
              <a:t>куклы делали и старшие сёстры, но </a:t>
            </a:r>
            <a:endParaRPr lang="ru-RU" b="1" dirty="0" smtClean="0"/>
          </a:p>
          <a:p>
            <a:r>
              <a:rPr lang="ru-RU" b="1" dirty="0" smtClean="0"/>
              <a:t>считалось</a:t>
            </a:r>
            <a:r>
              <a:rPr lang="ru-RU" b="1" dirty="0"/>
              <a:t>, что лучше будет, если игрушку для </a:t>
            </a:r>
            <a:endParaRPr lang="ru-RU" b="1" dirty="0" smtClean="0"/>
          </a:p>
          <a:p>
            <a:r>
              <a:rPr lang="ru-RU" b="1" dirty="0" smtClean="0"/>
              <a:t>подрастающего </a:t>
            </a:r>
            <a:r>
              <a:rPr lang="ru-RU" b="1" dirty="0"/>
              <a:t>поколения изготовит именно </a:t>
            </a:r>
            <a:endParaRPr lang="ru-RU" b="1" dirty="0" smtClean="0"/>
          </a:p>
          <a:p>
            <a:r>
              <a:rPr lang="ru-RU" b="1" dirty="0" smtClean="0"/>
              <a:t>бабушка.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454" y="5661248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Уже много веков куклу у кавказских народов дарят как пожелание счастья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лександр\Desktop\рог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41228" r="26349" b="20662"/>
          <a:stretch/>
        </p:blipFill>
        <p:spPr bwMode="auto">
          <a:xfrm>
            <a:off x="5868144" y="4544516"/>
            <a:ext cx="3508999" cy="24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256" y="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Материалы археологических раскопок подтверждают, что в традиционно-бытовой материальной культуре осетин куклам принадлежит особое </a:t>
            </a:r>
            <a:r>
              <a:rPr lang="ru-RU" sz="2400" b="1" dirty="0" smtClean="0">
                <a:solidFill>
                  <a:srgbClr val="0033CC"/>
                </a:solidFill>
              </a:rPr>
              <a:t>место</a:t>
            </a:r>
            <a:r>
              <a:rPr lang="ru-RU" b="1" dirty="0" smtClean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200329"/>
            <a:ext cx="7200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Они на протяжении сотен лет сопутствуют этому этносу. Отдельное исследование куклам посвятил известный осетинский историк Вилен </a:t>
            </a:r>
            <a:r>
              <a:rPr lang="ru-RU" b="1" dirty="0" err="1">
                <a:solidFill>
                  <a:prstClr val="black"/>
                </a:solidFill>
              </a:rPr>
              <a:t>Уарзиати</a:t>
            </a:r>
            <a:r>
              <a:rPr lang="ru-RU" b="1" dirty="0">
                <a:solidFill>
                  <a:prstClr val="black"/>
                </a:solidFill>
              </a:rPr>
              <a:t>, который отмечал, что «</a:t>
            </a:r>
            <a:r>
              <a:rPr lang="ru-RU" i="1" dirty="0">
                <a:solidFill>
                  <a:prstClr val="black"/>
                </a:solidFill>
              </a:rPr>
              <a:t>в осетинском традиционном быту кукла не была предметом купли-продажи и изготовлялась для подарка». </a:t>
            </a:r>
            <a:endParaRPr lang="ru-RU" i="1" dirty="0" smtClean="0">
              <a:solidFill>
                <a:prstClr val="black"/>
              </a:solidFill>
            </a:endParaRPr>
          </a:p>
          <a:p>
            <a:pPr lvl="0"/>
            <a:endParaRPr lang="ru-RU" i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Традиционная осетинская кукла кардинально поменялась со временем, превратившись из культового и обрядового предмета в сувенир, но по-прежнему осталась важным элементом национальной культуры. 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И сегодня это один из самых популярных сувениров, который можно увезти из Северной Осетии. </a:t>
            </a: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Куклы «</a:t>
            </a:r>
            <a:r>
              <a:rPr lang="ru-RU" b="1" dirty="0" err="1">
                <a:solidFill>
                  <a:srgbClr val="C00000"/>
                </a:solidFill>
              </a:rPr>
              <a:t>Асик</a:t>
            </a:r>
            <a:r>
              <a:rPr lang="ru-RU" b="1" dirty="0">
                <a:solidFill>
                  <a:prstClr val="black"/>
                </a:solidFill>
              </a:rPr>
              <a:t>» одеты в национальные осетинские костюмы, все детали которых прописаны до мельчайших подробностей.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Лица </a:t>
            </a:r>
            <a:r>
              <a:rPr lang="ru-RU" b="1" dirty="0">
                <a:solidFill>
                  <a:prstClr val="black"/>
                </a:solidFill>
              </a:rPr>
              <a:t>делаются исключительно на заказ – иначе не удастся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создать </a:t>
            </a:r>
            <a:r>
              <a:rPr lang="ru-RU" b="1" dirty="0">
                <a:solidFill>
                  <a:prstClr val="black"/>
                </a:solidFill>
              </a:rPr>
              <a:t>образ настоящей горянки. Историки отмечают,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что </a:t>
            </a:r>
            <a:r>
              <a:rPr lang="ru-RU" b="1" dirty="0">
                <a:solidFill>
                  <a:prstClr val="black"/>
                </a:solidFill>
              </a:rPr>
              <a:t>именно тростевые куклы с элементами шуточного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/>
            <a:r>
              <a:rPr lang="ru-RU" b="1" dirty="0" err="1" smtClean="0">
                <a:solidFill>
                  <a:prstClr val="black"/>
                </a:solidFill>
              </a:rPr>
              <a:t>ряжения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бытовали </a:t>
            </a:r>
            <a:r>
              <a:rPr lang="ru-RU" b="1" dirty="0">
                <a:solidFill>
                  <a:prstClr val="black"/>
                </a:solidFill>
              </a:rPr>
              <a:t>у осетин.</a:t>
            </a:r>
          </a:p>
        </p:txBody>
      </p:sp>
    </p:spTree>
    <p:extLst>
      <p:ext uri="{BB962C8B-B14F-4D97-AF65-F5344CB8AC3E}">
        <p14:creationId xmlns:p14="http://schemas.microsoft.com/office/powerpoint/2010/main" val="30140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0567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>История  появления кукол.</a:t>
            </a:r>
          </a:p>
          <a:p>
            <a:r>
              <a:rPr lang="ru-RU" b="1" dirty="0" smtClean="0"/>
              <a:t>Только </a:t>
            </a:r>
            <a:r>
              <a:rPr lang="ru-RU" b="1" dirty="0"/>
              <a:t>в русском языке слово «кукла» имеет </a:t>
            </a:r>
            <a:r>
              <a:rPr lang="ru-RU" b="1" dirty="0">
                <a:solidFill>
                  <a:srgbClr val="C00000"/>
                </a:solidFill>
              </a:rPr>
              <a:t>несколько значений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Первое </a:t>
            </a:r>
            <a:r>
              <a:rPr lang="ru-RU" b="1" dirty="0"/>
              <a:t>- детская игрушка в виде фигурки человека</a:t>
            </a:r>
            <a:r>
              <a:rPr lang="ru-RU" b="1" dirty="0" smtClean="0"/>
              <a:t>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Второе </a:t>
            </a:r>
            <a:r>
              <a:rPr lang="ru-RU" b="1" dirty="0"/>
              <a:t>- в театральном представлении фигура человека или животного, сделанная из разных материалов и управляемая актером (</a:t>
            </a:r>
            <a:r>
              <a:rPr lang="ru-RU" i="1" dirty="0"/>
              <a:t>кукловодом)</a:t>
            </a:r>
            <a:r>
              <a:rPr lang="ru-RU" b="1" dirty="0"/>
              <a:t>: куклы на нитях (</a:t>
            </a:r>
            <a:r>
              <a:rPr lang="ru-RU" i="1" dirty="0"/>
              <a:t>марионетки)</a:t>
            </a:r>
            <a:r>
              <a:rPr lang="ru-RU" b="1" dirty="0"/>
              <a:t>, тростевые (</a:t>
            </a:r>
            <a:r>
              <a:rPr lang="ru-RU" i="1" dirty="0"/>
              <a:t>на тростях</a:t>
            </a:r>
            <a:r>
              <a:rPr lang="ru-RU" b="1" dirty="0"/>
              <a:t>), перчаточные (</a:t>
            </a:r>
            <a:r>
              <a:rPr lang="ru-RU" i="1" dirty="0"/>
              <a:t>надетые на руку</a:t>
            </a:r>
            <a:r>
              <a:rPr lang="ru-RU" b="1" dirty="0"/>
              <a:t>), механические, верховые куклы (</a:t>
            </a:r>
            <a:r>
              <a:rPr lang="ru-RU" i="1" dirty="0"/>
              <a:t>перчаточные и тростевые, играющие над ширмой</a:t>
            </a:r>
            <a:r>
              <a:rPr lang="ru-RU" b="1" dirty="0"/>
              <a:t>), теневые куклы (</a:t>
            </a:r>
            <a:r>
              <a:rPr lang="ru-RU" i="1" dirty="0"/>
              <a:t>плоские тростевые куклы, проектирующие на экран тени или силуэты</a:t>
            </a:r>
            <a:r>
              <a:rPr lang="ru-RU" b="1" dirty="0" smtClean="0"/>
              <a:t>).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Третье </a:t>
            </a:r>
            <a:r>
              <a:rPr lang="ru-RU" b="1" dirty="0"/>
              <a:t>- фигура, воспроизводящая человека в полный </a:t>
            </a:r>
            <a:r>
              <a:rPr lang="ru-RU" b="1" dirty="0" smtClean="0"/>
              <a:t>рост</a:t>
            </a:r>
            <a:r>
              <a:rPr lang="ru-RU" b="1" dirty="0"/>
              <a:t> </a:t>
            </a:r>
            <a:r>
              <a:rPr lang="ru-RU" dirty="0" smtClean="0"/>
              <a:t>(</a:t>
            </a:r>
            <a:r>
              <a:rPr lang="ru-RU" i="1" dirty="0" smtClean="0"/>
              <a:t>словарь </a:t>
            </a:r>
            <a:r>
              <a:rPr lang="ru-RU" i="1" dirty="0"/>
              <a:t>С. И. Ожегова) </a:t>
            </a:r>
            <a:endParaRPr lang="ru-RU" i="1" dirty="0" smtClean="0"/>
          </a:p>
          <a:p>
            <a:r>
              <a:rPr lang="ru-RU" dirty="0" smtClean="0"/>
              <a:t>Русское </a:t>
            </a:r>
            <a:r>
              <a:rPr lang="ru-RU" dirty="0"/>
              <a:t>слово «кукла» родственно греческому «</a:t>
            </a:r>
            <a:r>
              <a:rPr lang="ru-RU" dirty="0" err="1"/>
              <a:t>киклос</a:t>
            </a:r>
            <a:r>
              <a:rPr lang="ru-RU" dirty="0"/>
              <a:t>» («круг») и означает нечто свернутое, например, деревяшку или пучок соломы, которые девочки издавна пеленали и завертывали, подчиняясь инстинкту материнства. </a:t>
            </a:r>
          </a:p>
        </p:txBody>
      </p:sp>
      <p:pic>
        <p:nvPicPr>
          <p:cNvPr id="13314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62234"/>
            <a:ext cx="2200647" cy="22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029" y="4941168"/>
            <a:ext cx="27187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Кукла - одна из интереснейших 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страниц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в 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истории культуры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908555"/>
            <a:ext cx="2430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Со временем куклы перестали быть связаны исключительно с культами и обрядами.</a:t>
            </a:r>
          </a:p>
        </p:txBody>
      </p:sp>
    </p:spTree>
    <p:extLst>
      <p:ext uri="{BB962C8B-B14F-4D97-AF65-F5344CB8AC3E}">
        <p14:creationId xmlns:p14="http://schemas.microsoft.com/office/powerpoint/2010/main" val="16398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8847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«Девушки на посиделках играли в «</a:t>
            </a:r>
            <a:r>
              <a:rPr lang="ru-RU" i="1" dirty="0" err="1">
                <a:solidFill>
                  <a:srgbClr val="C00000"/>
                </a:solidFill>
              </a:rPr>
              <a:t>къæхты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i="1" dirty="0" err="1">
                <a:solidFill>
                  <a:srgbClr val="C00000"/>
                </a:solidFill>
              </a:rPr>
              <a:t>чындз</a:t>
            </a:r>
            <a:r>
              <a:rPr lang="ru-RU" i="1" dirty="0"/>
              <a:t>» (ножную куклу). Кто-нибудь из присутствующих девушек ложился на спину и перпендикулярно полу поднимал ноги. На них надевали женское платье, на ступнях ног сооружалась тряпичная голова, разукрашенная подручными красками. В итоге изображалось подобие обычной народной куклы, – </a:t>
            </a:r>
            <a:r>
              <a:rPr lang="ru-RU" b="1" dirty="0"/>
              <a:t>пишет в своем исследовании Вилен </a:t>
            </a:r>
            <a:r>
              <a:rPr lang="ru-RU" b="1" dirty="0" err="1"/>
              <a:t>Уарзиати</a:t>
            </a:r>
            <a:r>
              <a:rPr lang="ru-RU" i="1" dirty="0"/>
              <a:t>. – К рукавам платья прикреплялись палочки, противоположные концы которых находились в руках у лежащей девушки. С их помощью она манипулировала руками изображаемой куклы. Присутствующие задавали «</a:t>
            </a:r>
            <a:r>
              <a:rPr lang="ru-RU" i="1" dirty="0" err="1"/>
              <a:t>къæхты</a:t>
            </a:r>
            <a:r>
              <a:rPr lang="ru-RU" i="1" dirty="0"/>
              <a:t> </a:t>
            </a:r>
            <a:r>
              <a:rPr lang="ru-RU" i="1" dirty="0" err="1"/>
              <a:t>чындз</a:t>
            </a:r>
            <a:r>
              <a:rPr lang="ru-RU" i="1" dirty="0"/>
              <a:t>» различные вопросы шуточного характера, а девушка-исполнительница отвечала на них, сопровождая ответ комичными движениями рук и ног».</a:t>
            </a:r>
          </a:p>
          <a:p>
            <a:endParaRPr lang="ru-RU" dirty="0"/>
          </a:p>
        </p:txBody>
      </p:sp>
      <p:pic>
        <p:nvPicPr>
          <p:cNvPr id="32770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9537"/>
            <a:ext cx="31051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Александр\Desktop\рпер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3" t="49375" r="30121" b="8437"/>
          <a:stretch/>
        </p:blipFill>
        <p:spPr bwMode="auto">
          <a:xfrm>
            <a:off x="0" y="3358982"/>
            <a:ext cx="2915816" cy="3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7416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Наиболее распространенной игрушкой была тряпичная кукла, имеющая в осетинском языке несколько названий — </a:t>
            </a:r>
            <a:r>
              <a:rPr lang="ru-RU" b="1" dirty="0" err="1">
                <a:solidFill>
                  <a:srgbClr val="C00000"/>
                </a:solidFill>
              </a:rPr>
              <a:t>хъазæн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чындз</a:t>
            </a:r>
            <a:r>
              <a:rPr lang="ru-RU" b="1" dirty="0" smtClean="0">
                <a:solidFill>
                  <a:srgbClr val="C00000"/>
                </a:solidFill>
              </a:rPr>
              <a:t>/</a:t>
            </a:r>
            <a:r>
              <a:rPr lang="ru-RU" b="1" dirty="0" err="1" smtClean="0">
                <a:solidFill>
                  <a:srgbClr val="C00000"/>
                </a:solidFill>
              </a:rPr>
              <a:t>чындз</a:t>
            </a:r>
            <a:r>
              <a:rPr lang="ru-RU" b="1" dirty="0" smtClean="0">
                <a:solidFill>
                  <a:srgbClr val="C00000"/>
                </a:solidFill>
              </a:rPr>
              <a:t>/</a:t>
            </a:r>
            <a:r>
              <a:rPr lang="ru-RU" b="1" dirty="0" err="1" smtClean="0">
                <a:solidFill>
                  <a:srgbClr val="C00000"/>
                </a:solidFill>
              </a:rPr>
              <a:t>гыкъына</a:t>
            </a:r>
            <a:r>
              <a:rPr lang="ru-RU" b="1" dirty="0" err="1" smtClean="0"/>
              <a:t>.Т</a:t>
            </a:r>
            <a:r>
              <a:rPr lang="ru-RU" b="1" dirty="0" smtClean="0"/>
              <a:t> </a:t>
            </a:r>
            <a:r>
              <a:rPr lang="ru-RU" b="1" dirty="0" err="1" smtClean="0"/>
              <a:t>ряпичные</a:t>
            </a:r>
            <a:r>
              <a:rPr lang="ru-RU" b="1" dirty="0" smtClean="0"/>
              <a:t> </a:t>
            </a:r>
            <a:r>
              <a:rPr lang="ru-RU" b="1" dirty="0"/>
              <a:t>куклы имелись в каждой семье, где были дети. Тряпичные куклы по технике изготовления можно условно разбить на два вида. Куклы первого вида, на деревянном каркасе именовались </a:t>
            </a:r>
            <a:r>
              <a:rPr lang="ru-RU" b="1" dirty="0" err="1">
                <a:solidFill>
                  <a:srgbClr val="C00000"/>
                </a:solidFill>
              </a:rPr>
              <a:t>къæцæлын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чындз</a:t>
            </a:r>
            <a:r>
              <a:rPr lang="ru-RU" b="1" dirty="0"/>
              <a:t>. Еще большей популярностью пользовались куклы второго вида — </a:t>
            </a:r>
            <a:r>
              <a:rPr lang="ru-RU" b="1" dirty="0" err="1">
                <a:solidFill>
                  <a:srgbClr val="C00000"/>
                </a:solidFill>
              </a:rPr>
              <a:t>нымæтын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чындз</a:t>
            </a:r>
            <a:r>
              <a:rPr lang="ru-RU" b="1" dirty="0"/>
              <a:t>. Изготавливали их кройкой из остатков войлока и шерсти, которые снаружи обшивались подручными разноцветными лоскутками.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701955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Детские игры с куклами были самые разнообразные, но чаще всего эти игры воспроизводили повседневную реальную жизнь. </a:t>
            </a:r>
            <a:r>
              <a:rPr lang="ru-RU" b="1" dirty="0" err="1"/>
              <a:t>Социализаторская</a:t>
            </a:r>
            <a:r>
              <a:rPr lang="ru-RU" b="1" dirty="0"/>
              <a:t> роль куклы заключалась не только в отражении реальной жизни. </a:t>
            </a:r>
            <a:r>
              <a:rPr lang="ru-RU" b="1" dirty="0">
                <a:solidFill>
                  <a:srgbClr val="C00000"/>
                </a:solidFill>
              </a:rPr>
              <a:t>Важно подчеркнуть, что главную роль в этих играх исполняли не куклы, а их участники.</a:t>
            </a:r>
          </a:p>
        </p:txBody>
      </p:sp>
      <p:pic>
        <p:nvPicPr>
          <p:cNvPr id="34818" name="Picture 2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56" y="4251291"/>
            <a:ext cx="2390655" cy="23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707954"/>
            <a:ext cx="31095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У осетин были популярны игрушки, изготавливаемые из лоскутов ткани, войлока, шерсти, теста, дерева, кожи и глины.</a:t>
            </a:r>
          </a:p>
        </p:txBody>
      </p:sp>
      <p:pic>
        <p:nvPicPr>
          <p:cNvPr id="34819" name="Picture 3" descr="C:\Users\Александр\Desktop\websiteplanet-qr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9367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4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8" t="28598" r="22392" b="28240"/>
          <a:stretch/>
        </p:blipFill>
        <p:spPr bwMode="auto">
          <a:xfrm>
            <a:off x="4860032" y="3981831"/>
            <a:ext cx="3978284" cy="307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552" y="116632"/>
            <a:ext cx="72717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народов Северного Кавказа часто использовались куклы крупных размеров, выполненные </a:t>
            </a:r>
            <a:r>
              <a:rPr lang="ru-RU" b="1" dirty="0" smtClean="0"/>
              <a:t> так: крестообразно </a:t>
            </a:r>
            <a:r>
              <a:rPr lang="ru-RU" b="1" dirty="0"/>
              <a:t>связывались две жерди, куклу снаряжали как невесту и ходили по дворам, произнося текст моления у аллаха дождя. После, такой поход завершался приготовлением вкусной национальной пищи и угощением всех участников действия. </a:t>
            </a:r>
            <a:endParaRPr lang="ru-RU" b="1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абазин такая кукла называлась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дзиуара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/>
              <a:t>или </a:t>
            </a:r>
            <a:r>
              <a:rPr lang="ru-RU" b="1" dirty="0" err="1"/>
              <a:t>уаркIважа</a:t>
            </a:r>
            <a:r>
              <a:rPr lang="ru-RU" b="1" dirty="0"/>
              <a:t> (в обиходной речи используется еще и адыгский термин </a:t>
            </a:r>
            <a:r>
              <a:rPr lang="ru-RU" b="1" dirty="0" err="1">
                <a:solidFill>
                  <a:srgbClr val="C00000"/>
                </a:solidFill>
              </a:rPr>
              <a:t>хIандзигваща</a:t>
            </a:r>
            <a:r>
              <a:rPr lang="ru-RU" b="1" dirty="0"/>
              <a:t>), а трапезная часть </a:t>
            </a:r>
            <a:r>
              <a:rPr lang="ru-RU" b="1" dirty="0" err="1">
                <a:solidFill>
                  <a:srgbClr val="C00000"/>
                </a:solidFill>
              </a:rPr>
              <a:t>бараныхIва</a:t>
            </a:r>
            <a:r>
              <a:rPr lang="ru-RU" b="1" dirty="0"/>
              <a:t>. Вот, как пишет о такой кукле М. С. </a:t>
            </a:r>
            <a:r>
              <a:rPr lang="ru-RU" b="1" dirty="0" err="1"/>
              <a:t>Тхайцух</a:t>
            </a:r>
            <a:r>
              <a:rPr lang="ru-RU" dirty="0" err="1"/>
              <a:t>ов</a:t>
            </a:r>
            <a:r>
              <a:rPr lang="ru-RU" dirty="0"/>
              <a:t> </a:t>
            </a:r>
            <a:r>
              <a:rPr lang="ru-RU" i="1" dirty="0"/>
              <a:t>"…в период засухи применяли обряд вызывания дождя при помощи деревянной куклы, одетой в женскую одежду, называемой «</a:t>
            </a:r>
            <a:r>
              <a:rPr lang="ru-RU" i="1" dirty="0" err="1"/>
              <a:t>дзиуара</a:t>
            </a:r>
            <a:r>
              <a:rPr lang="ru-RU" i="1" dirty="0"/>
              <a:t>» у абазин, («</a:t>
            </a:r>
            <a:r>
              <a:rPr lang="ru-RU" i="1" dirty="0" err="1">
                <a:solidFill>
                  <a:srgbClr val="C00000"/>
                </a:solidFill>
              </a:rPr>
              <a:t>дзиуоу</a:t>
            </a:r>
            <a:r>
              <a:rPr lang="ru-RU" i="1" dirty="0"/>
              <a:t>» — у абхазов), «</a:t>
            </a:r>
            <a:r>
              <a:rPr lang="ru-RU" i="1" dirty="0" err="1">
                <a:solidFill>
                  <a:srgbClr val="C00000"/>
                </a:solidFill>
              </a:rPr>
              <a:t>ханцегуаше</a:t>
            </a:r>
            <a:r>
              <a:rPr lang="ru-RU" i="1" dirty="0"/>
              <a:t>»- у адыгейцев, «</a:t>
            </a:r>
            <a:r>
              <a:rPr lang="ru-RU" i="1" dirty="0" err="1">
                <a:solidFill>
                  <a:srgbClr val="C00000"/>
                </a:solidFill>
              </a:rPr>
              <a:t>псегуашхе</a:t>
            </a:r>
            <a:r>
              <a:rPr lang="ru-RU" i="1" dirty="0"/>
              <a:t>»- у кабардинцев и черкесов. В этом обряде принимали участие только дети, а иногда и женщины, что было редко. Данный обряд обычно сопровождался специальной песней…" </a:t>
            </a:r>
          </a:p>
          <a:p>
            <a:endParaRPr lang="ru-RU" dirty="0"/>
          </a:p>
          <a:p>
            <a:pPr algn="just"/>
            <a:r>
              <a:rPr lang="ru-RU" b="1" dirty="0"/>
              <a:t>Некоторые куклы больших размеров имели чисто </a:t>
            </a:r>
            <a:endParaRPr lang="ru-RU" b="1" dirty="0" smtClean="0"/>
          </a:p>
          <a:p>
            <a:pPr algn="just"/>
            <a:r>
              <a:rPr lang="ru-RU" b="1" dirty="0" smtClean="0"/>
              <a:t>бытовую</a:t>
            </a:r>
            <a:r>
              <a:rPr lang="ru-RU" b="1" dirty="0"/>
              <a:t>, хозяйственную функции. </a:t>
            </a:r>
            <a:endParaRPr lang="ru-RU" b="1" dirty="0" smtClean="0"/>
          </a:p>
          <a:p>
            <a:pPr algn="just"/>
            <a:r>
              <a:rPr lang="ru-RU" b="1" dirty="0" smtClean="0"/>
              <a:t>Они </a:t>
            </a:r>
            <a:r>
              <a:rPr lang="ru-RU" b="1" dirty="0"/>
              <a:t>устанавливались в саду или огороде с </a:t>
            </a:r>
            <a:r>
              <a:rPr lang="ru-RU" b="1" dirty="0" smtClean="0"/>
              <a:t>целью</a:t>
            </a:r>
          </a:p>
          <a:p>
            <a:pPr algn="just"/>
            <a:r>
              <a:rPr lang="ru-RU" b="1" dirty="0" smtClean="0"/>
              <a:t>отпугивания </a:t>
            </a:r>
            <a:r>
              <a:rPr lang="ru-RU" b="1" dirty="0"/>
              <a:t>птиц и зверей.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Такие </a:t>
            </a:r>
            <a:r>
              <a:rPr lang="ru-RU" b="1" dirty="0"/>
              <a:t>куклы </a:t>
            </a:r>
            <a:r>
              <a:rPr lang="ru-RU" b="1" dirty="0" smtClean="0"/>
              <a:t>снаряжались не </a:t>
            </a:r>
            <a:r>
              <a:rPr lang="ru-RU" b="1" dirty="0"/>
              <a:t>только </a:t>
            </a:r>
            <a:r>
              <a:rPr lang="ru-RU" b="1" dirty="0" smtClean="0"/>
              <a:t>в женском</a:t>
            </a:r>
          </a:p>
          <a:p>
            <a:pPr algn="just"/>
            <a:r>
              <a:rPr lang="ru-RU" b="1" dirty="0" smtClean="0"/>
              <a:t>образе</a:t>
            </a:r>
            <a:r>
              <a:rPr lang="ru-RU" b="1" dirty="0" smtClean="0"/>
              <a:t>, но </a:t>
            </a:r>
            <a:r>
              <a:rPr lang="ru-RU" b="1" dirty="0"/>
              <a:t>имели место и мужские </a:t>
            </a:r>
            <a:r>
              <a:rPr lang="ru-RU" b="1" dirty="0" smtClean="0"/>
              <a:t>образы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8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енпе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37555" r="13167" b="10001"/>
          <a:stretch/>
        </p:blipFill>
        <p:spPr bwMode="auto">
          <a:xfrm>
            <a:off x="2935754" y="4898458"/>
            <a:ext cx="3319317" cy="21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373" y="4606715"/>
            <a:ext cx="5720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Кукла Хлебный человек по сути своей – помощь, направленная на достаток в семье, на сытость </a:t>
            </a:r>
            <a:endParaRPr lang="ru-RU" b="1" dirty="0" smtClean="0"/>
          </a:p>
          <a:p>
            <a:r>
              <a:rPr lang="ru-RU" b="1" dirty="0" smtClean="0"/>
              <a:t>и </a:t>
            </a:r>
            <a:r>
              <a:rPr lang="ru-RU" b="1" dirty="0"/>
              <a:t>благополучие, потому и </a:t>
            </a:r>
            <a:r>
              <a:rPr lang="ru-RU" b="1" dirty="0" smtClean="0"/>
              <a:t>считается</a:t>
            </a:r>
          </a:p>
          <a:p>
            <a:r>
              <a:rPr lang="ru-RU" b="1" dirty="0" smtClean="0"/>
              <a:t> </a:t>
            </a:r>
            <a:r>
              <a:rPr lang="ru-RU" b="1" dirty="0"/>
              <a:t>семейным оберегом</a:t>
            </a:r>
            <a:r>
              <a:rPr lang="ru-RU" b="1" dirty="0" smtClean="0"/>
              <a:t>. </a:t>
            </a:r>
            <a:endParaRPr lang="ru-RU" b="1" dirty="0" smtClean="0"/>
          </a:p>
          <a:p>
            <a:r>
              <a:rPr lang="ru-RU" b="1" dirty="0" smtClean="0"/>
              <a:t>Как </a:t>
            </a:r>
            <a:r>
              <a:rPr lang="ru-RU" b="1" dirty="0" smtClean="0"/>
              <a:t>сделать? </a:t>
            </a:r>
            <a:endParaRPr lang="ru-RU" b="1" dirty="0"/>
          </a:p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736936"/>
            <a:ext cx="1008112" cy="10081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30" y="107960"/>
            <a:ext cx="749579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0033CC"/>
                </a:solidFill>
              </a:rPr>
              <a:t>Фигурные </a:t>
            </a:r>
            <a:r>
              <a:rPr lang="ru-RU" sz="2400" b="1" dirty="0" smtClean="0">
                <a:solidFill>
                  <a:srgbClr val="0033CC"/>
                </a:solidFill>
              </a:rPr>
              <a:t>хлебные куклы.  </a:t>
            </a:r>
            <a:r>
              <a:rPr lang="ru-RU" b="1" dirty="0" smtClean="0"/>
              <a:t>Были </a:t>
            </a:r>
            <a:r>
              <a:rPr lang="ru-RU" b="1" dirty="0"/>
              <a:t>широко распространены  </a:t>
            </a:r>
            <a:endParaRPr lang="ru-RU" b="1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всех народов Дагестана и в целом на Кавказе. </a:t>
            </a:r>
            <a:r>
              <a:rPr lang="ru-RU" b="1" dirty="0" smtClean="0"/>
              <a:t>Во </a:t>
            </a:r>
            <a:r>
              <a:rPr lang="ru-RU" b="1" dirty="0"/>
              <a:t>время календарных праздников выпекали  хлеба </a:t>
            </a:r>
            <a:r>
              <a:rPr lang="ru-RU" b="1" dirty="0" smtClean="0"/>
              <a:t>в </a:t>
            </a:r>
            <a:r>
              <a:rPr lang="ru-RU" b="1" dirty="0"/>
              <a:t>виде человеческой </a:t>
            </a:r>
            <a:r>
              <a:rPr lang="ru-RU" b="1" dirty="0" smtClean="0"/>
              <a:t>фигуры. </a:t>
            </a:r>
            <a:r>
              <a:rPr lang="ru-RU" b="1" dirty="0"/>
              <a:t>Назывались они по-разному:  у аварцев —  </a:t>
            </a:r>
            <a:r>
              <a:rPr lang="ru-RU" b="1" dirty="0" err="1">
                <a:solidFill>
                  <a:srgbClr val="C00000"/>
                </a:solidFill>
              </a:rPr>
              <a:t>ясикIо</a:t>
            </a:r>
            <a:r>
              <a:rPr lang="ru-RU" b="1" dirty="0"/>
              <a:t> — «кукла»,  у андийцев – </a:t>
            </a:r>
            <a:r>
              <a:rPr lang="ru-RU" b="1" dirty="0" err="1">
                <a:solidFill>
                  <a:srgbClr val="C00000"/>
                </a:solidFill>
              </a:rPr>
              <a:t>йешикIу</a:t>
            </a:r>
            <a:r>
              <a:rPr lang="ru-RU" b="1" dirty="0"/>
              <a:t> «кукла», у даргинцев – </a:t>
            </a:r>
            <a:r>
              <a:rPr lang="ru-RU" b="1" dirty="0" err="1">
                <a:solidFill>
                  <a:srgbClr val="C00000"/>
                </a:solidFill>
              </a:rPr>
              <a:t>начи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err="1">
                <a:solidFill>
                  <a:srgbClr val="C00000"/>
                </a:solidFill>
              </a:rPr>
              <a:t>гулуча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err="1">
                <a:solidFill>
                  <a:srgbClr val="C00000"/>
                </a:solidFill>
              </a:rPr>
              <a:t>къяна</a:t>
            </a:r>
            <a:r>
              <a:rPr lang="ru-RU" b="1" dirty="0"/>
              <a:t>  — «кукла», у лакцев – </a:t>
            </a:r>
            <a:r>
              <a:rPr lang="ru-RU" b="1" dirty="0" err="1">
                <a:solidFill>
                  <a:srgbClr val="C00000"/>
                </a:solidFill>
              </a:rPr>
              <a:t>барта</a:t>
            </a:r>
            <a:r>
              <a:rPr lang="ru-RU" b="1" dirty="0">
                <a:solidFill>
                  <a:srgbClr val="C00000"/>
                </a:solidFill>
              </a:rPr>
              <a:t>  </a:t>
            </a:r>
            <a:r>
              <a:rPr lang="ru-RU" b="1" dirty="0"/>
              <a:t>— «девочка», «девушка», у лезгин – </a:t>
            </a:r>
            <a:r>
              <a:rPr lang="ru-RU" b="1" dirty="0" err="1">
                <a:solidFill>
                  <a:srgbClr val="C00000"/>
                </a:solidFill>
              </a:rPr>
              <a:t>нини</a:t>
            </a:r>
            <a:r>
              <a:rPr lang="ru-RU" b="1" dirty="0"/>
              <a:t> — «кукла», у южных кумыков – </a:t>
            </a:r>
            <a:r>
              <a:rPr lang="ru-RU" b="1" dirty="0" err="1">
                <a:solidFill>
                  <a:srgbClr val="C00000"/>
                </a:solidFill>
              </a:rPr>
              <a:t>урчукъан</a:t>
            </a:r>
            <a:r>
              <a:rPr lang="ru-RU" b="1" dirty="0"/>
              <a:t>, у дагестанских азербайджанцев – </a:t>
            </a:r>
            <a:r>
              <a:rPr lang="ru-RU" b="1" dirty="0" err="1">
                <a:solidFill>
                  <a:srgbClr val="C00000"/>
                </a:solidFill>
              </a:rPr>
              <a:t>гугал</a:t>
            </a:r>
            <a:r>
              <a:rPr lang="ru-RU" b="1" dirty="0"/>
              <a:t>. Такими куклами    награждали победителей </a:t>
            </a:r>
            <a:r>
              <a:rPr lang="ru-RU" b="1" dirty="0" smtClean="0"/>
              <a:t>спортивных соревнований</a:t>
            </a:r>
            <a:r>
              <a:rPr lang="ru-RU" b="1" dirty="0"/>
              <a:t>. Зооморфные  </a:t>
            </a:r>
            <a:endParaRPr lang="ru-RU" b="1" dirty="0" smtClean="0"/>
          </a:p>
          <a:p>
            <a:r>
              <a:rPr lang="ru-RU" b="1" dirty="0" smtClean="0"/>
              <a:t>(</a:t>
            </a:r>
            <a:r>
              <a:rPr lang="ru-RU" b="1" dirty="0"/>
              <a:t>в виде животных) хлебцы, чаще всего – в виде куропатки, дарили детям, приходившим в гости на праздники. </a:t>
            </a:r>
            <a:r>
              <a:rPr lang="ru-RU" b="1" dirty="0" smtClean="0"/>
              <a:t> Хлебные </a:t>
            </a:r>
            <a:r>
              <a:rPr lang="ru-RU" b="1" dirty="0"/>
              <a:t>куклы и зооморфные хлебцы у аварцев-</a:t>
            </a:r>
            <a:r>
              <a:rPr lang="ru-RU" b="1" dirty="0" err="1"/>
              <a:t>андалальцев</a:t>
            </a:r>
            <a:r>
              <a:rPr lang="ru-RU" b="1" dirty="0"/>
              <a:t>, лакцев, дагестанских азербайджанцев посылались и в  числе свадебных подарков родственникам жениха и  невесты. Все виды хлебов дарили и мальчикам, подвергшимся обряду обрезания «</a:t>
            </a:r>
            <a:r>
              <a:rPr lang="ru-RU" b="1" dirty="0" err="1"/>
              <a:t>суннат</a:t>
            </a:r>
            <a:r>
              <a:rPr lang="ru-RU" b="1" dirty="0"/>
              <a:t>». В повседневной жизни хлебными куклами одаривали только девочек, что подчеркивает женский облик  божества плодородия, с которым они отождествлялись.</a:t>
            </a:r>
          </a:p>
        </p:txBody>
      </p:sp>
      <p:pic>
        <p:nvPicPr>
          <p:cNvPr id="35843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06715"/>
            <a:ext cx="2153781" cy="21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93" y="4269165"/>
            <a:ext cx="2411903" cy="241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40" y="134928"/>
            <a:ext cx="2429976" cy="242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55156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процессе изготовления костюма куклы, девочки закрепляли  возрастные и социальные различия: </a:t>
            </a:r>
            <a:r>
              <a:rPr lang="ru-RU" b="1" dirty="0" smtClean="0"/>
              <a:t>кукла - </a:t>
            </a:r>
            <a:r>
              <a:rPr lang="ru-RU" b="1" dirty="0"/>
              <a:t>девица с девичьей связкой в качестве головного убора,  кукла-невеста  с красивой кичкой на голове или кукла-мама в «</a:t>
            </a:r>
            <a:r>
              <a:rPr lang="ru-RU" b="1" dirty="0" err="1"/>
              <a:t>уруменском</a:t>
            </a:r>
            <a:r>
              <a:rPr lang="ru-RU" b="1" dirty="0"/>
              <a:t>» платке </a:t>
            </a:r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b="1" dirty="0"/>
              <a:t>и т.д. Кроме этого, кукла и костюм были необходимыми элементами самоидентификации, сохранения культурной традиции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468" y="2564904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В воспитании же </a:t>
            </a:r>
            <a:r>
              <a:rPr lang="ru-RU" b="1" dirty="0" smtClean="0">
                <a:solidFill>
                  <a:srgbClr val="0033CC"/>
                </a:solidFill>
              </a:rPr>
              <a:t>девочек народа </a:t>
            </a:r>
            <a:r>
              <a:rPr lang="ru-RU" b="1" dirty="0">
                <a:solidFill>
                  <a:srgbClr val="0033CC"/>
                </a:solidFill>
              </a:rPr>
              <a:t>Абаза  большое внимание уделялось подготовке к исполнению роли матери и домохозяйки</a:t>
            </a:r>
            <a:r>
              <a:rPr lang="ru-RU" b="1" dirty="0"/>
              <a:t>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Первые </a:t>
            </a:r>
            <a:r>
              <a:rPr lang="ru-RU" b="1" dirty="0"/>
              <a:t>игрушки для девочек, так же, как и для мальчиков, изготавливались взрослыми, позже девочки их мастерили уже сами: лепили из глины и воска, шили из разных тканей (лоскутков), в основном из хлопка и шерсти, кожи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вырезали </a:t>
            </a:r>
            <a:r>
              <a:rPr lang="ru-RU" b="1" dirty="0"/>
              <a:t>из дерева.</a:t>
            </a:r>
          </a:p>
          <a:p>
            <a:endParaRPr lang="ru-RU" b="1" dirty="0"/>
          </a:p>
        </p:txBody>
      </p:sp>
      <p:pic>
        <p:nvPicPr>
          <p:cNvPr id="6" name="Picture 2" descr="C:\Users\Александр\Desktop\РАБОТА\2.  МЕРОПРИЯТИЯ- КАРТОТЕКИ\РАБОТА\2. ПРЕЗЕНТАЦИИ ВИРТУАЛКА\ПРЕЗЕНТ  ВИРТУАЛ ВЫСТ\2026 ВИРТ ВЫСТАВКА\1. ЕДИНСТВО НАРОДОВ РОССИИ\КУКЛЫ НАРОДОВ РОССИИ\ПНГ\695405_4-fridrikh-engel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1" t="42592" b="6348"/>
          <a:stretch/>
        </p:blipFill>
        <p:spPr bwMode="auto">
          <a:xfrm>
            <a:off x="0" y="4719699"/>
            <a:ext cx="1619672" cy="22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5616" y="4907097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Большой популярностью пользовались </a:t>
            </a:r>
            <a:r>
              <a:rPr lang="ru-RU" b="1" dirty="0" smtClean="0">
                <a:solidFill>
                  <a:prstClr val="black"/>
                </a:solidFill>
              </a:rPr>
              <a:t>куклы из </a:t>
            </a:r>
            <a:r>
              <a:rPr lang="ru-RU" b="1" dirty="0">
                <a:solidFill>
                  <a:prstClr val="black"/>
                </a:solidFill>
              </a:rPr>
              <a:t>кожуры, из метлы, из веток грецкого </a:t>
            </a:r>
            <a:r>
              <a:rPr lang="ru-RU" b="1" dirty="0" smtClean="0">
                <a:solidFill>
                  <a:prstClr val="black"/>
                </a:solidFill>
              </a:rPr>
              <a:t> ореха </a:t>
            </a:r>
            <a:r>
              <a:rPr lang="ru-RU" b="1" dirty="0">
                <a:solidFill>
                  <a:prstClr val="black"/>
                </a:solidFill>
              </a:rPr>
              <a:t>и ольхи, из овечьей шерсти, глины, </a:t>
            </a:r>
            <a:r>
              <a:rPr lang="ru-RU" b="1" dirty="0" smtClean="0">
                <a:solidFill>
                  <a:prstClr val="black"/>
                </a:solidFill>
              </a:rPr>
              <a:t> из </a:t>
            </a:r>
            <a:r>
              <a:rPr lang="ru-RU" b="1" dirty="0">
                <a:solidFill>
                  <a:prstClr val="black"/>
                </a:solidFill>
              </a:rPr>
              <a:t>сложенных подушечек, набитых овечьей </a:t>
            </a:r>
            <a:r>
              <a:rPr lang="ru-RU" b="1" dirty="0" smtClean="0">
                <a:solidFill>
                  <a:prstClr val="black"/>
                </a:solidFill>
              </a:rPr>
              <a:t>шерстью </a:t>
            </a:r>
            <a:r>
              <a:rPr lang="ru-RU" b="1" dirty="0">
                <a:solidFill>
                  <a:prstClr val="black"/>
                </a:solidFill>
              </a:rPr>
              <a:t>и др.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43808" y="1772816"/>
            <a:ext cx="5930696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Куклы</a:t>
            </a: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казачек</a:t>
            </a:r>
          </a:p>
        </p:txBody>
      </p:sp>
    </p:spTree>
    <p:extLst>
      <p:ext uri="{BB962C8B-B14F-4D97-AF65-F5344CB8AC3E}">
        <p14:creationId xmlns:p14="http://schemas.microsoft.com/office/powerpoint/2010/main" val="12217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26954" r="24680" b="23651"/>
          <a:stretch/>
        </p:blipFill>
        <p:spPr bwMode="auto">
          <a:xfrm>
            <a:off x="-130164" y="4845919"/>
            <a:ext cx="2109876" cy="205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396" y="71506"/>
            <a:ext cx="720990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Упоминания </a:t>
            </a:r>
            <a:r>
              <a:rPr lang="ru-RU" sz="2400" b="1" dirty="0" smtClean="0">
                <a:solidFill>
                  <a:srgbClr val="0033CC"/>
                </a:solidFill>
              </a:rPr>
              <a:t>о традиционной </a:t>
            </a:r>
            <a:r>
              <a:rPr lang="ru-RU" sz="2400" b="1" dirty="0">
                <a:solidFill>
                  <a:srgbClr val="0033CC"/>
                </a:solidFill>
              </a:rPr>
              <a:t>кукле, бытовавшей у донских казаков относятся еще к XVI-XVII </a:t>
            </a:r>
            <a:r>
              <a:rPr lang="ru-RU" sz="2400" b="1" dirty="0" err="1">
                <a:solidFill>
                  <a:srgbClr val="0033CC"/>
                </a:solidFill>
              </a:rPr>
              <a:t>в.в</a:t>
            </a:r>
            <a:r>
              <a:rPr lang="ru-RU" b="1" dirty="0"/>
              <a:t>. </a:t>
            </a:r>
          </a:p>
          <a:p>
            <a:pPr algn="just"/>
            <a:r>
              <a:rPr lang="ru-RU" b="1" dirty="0" smtClean="0"/>
              <a:t>Обучение </a:t>
            </a:r>
            <a:r>
              <a:rPr lang="ru-RU" b="1" dirty="0"/>
              <a:t>женскому ремеслу девочки у казаков  начиналось с пяти-шести лет. Всем видам женского рукоделия они учились на детских куклах. Процесс изготовления куклы необычайно прост. </a:t>
            </a:r>
            <a:r>
              <a:rPr lang="ru-RU" i="1" dirty="0"/>
              <a:t>Свёртывался в скалку кусок ткани и перетягивалась ниткой голова. Отдельно шили «ручки» и «ножки», которые пришивались к туловищу. Кукла готова. Теперь можно наряжать.  Для начала  необходимо было искусно вышить лицо «</a:t>
            </a:r>
            <a:r>
              <a:rPr lang="ru-RU" i="1" dirty="0" err="1"/>
              <a:t>харюшку</a:t>
            </a:r>
            <a:r>
              <a:rPr lang="ru-RU" i="1" dirty="0"/>
              <a:t>». Из кусочков шерсти делали волосы. Затем куклу надо было одеть. Одежда куклы до мелочей напоминала одежду взрослой казачки. </a:t>
            </a:r>
            <a:r>
              <a:rPr lang="ru-RU" b="1" dirty="0"/>
              <a:t>Ведь всё шилось из лоскутов, оставшихся после шитья взрослых. </a:t>
            </a:r>
            <a:endParaRPr lang="ru-RU" b="1" dirty="0" smtClean="0"/>
          </a:p>
          <a:p>
            <a:pPr algn="just"/>
            <a:r>
              <a:rPr lang="ru-RU" b="1" dirty="0" smtClean="0"/>
              <a:t>Кукла-сохранила </a:t>
            </a:r>
            <a:r>
              <a:rPr lang="ru-RU" b="1" dirty="0" err="1"/>
              <a:t>обереговую</a:t>
            </a:r>
            <a:r>
              <a:rPr lang="ru-RU" b="1" dirty="0"/>
              <a:t> функцию, конструкцию, символику древнерусских вышивок «</a:t>
            </a:r>
            <a:r>
              <a:rPr lang="ru-RU" b="1" dirty="0" err="1"/>
              <a:t>харюшки</a:t>
            </a:r>
            <a:r>
              <a:rPr lang="ru-RU" b="1" dirty="0"/>
              <a:t>». Но, тут же яркие восточные шелка,  монеты, узорные пуговицы и полудрагоценные камни – украшения балканских народов. Рядом морские раковины – традиционные амулеты живущих на побережье греков и грузин. </a:t>
            </a:r>
          </a:p>
        </p:txBody>
      </p:sp>
      <p:pic>
        <p:nvPicPr>
          <p:cNvPr id="25603" name="Picture 3" descr="C:\Users\Александр\Desktop\р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6" t="30396" r="22251" b="30386"/>
          <a:stretch/>
        </p:blipFill>
        <p:spPr bwMode="auto">
          <a:xfrm flipH="1">
            <a:off x="5176846" y="4676593"/>
            <a:ext cx="3463751" cy="24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63457" r="25704" b="5058"/>
          <a:stretch/>
        </p:blipFill>
        <p:spPr bwMode="auto">
          <a:xfrm>
            <a:off x="1835696" y="4683750"/>
            <a:ext cx="3672408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лександр\Desktop\пртп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1" t="42447" r="9683" b="9466"/>
          <a:stretch/>
        </p:blipFill>
        <p:spPr bwMode="auto">
          <a:xfrm>
            <a:off x="20628" y="5080690"/>
            <a:ext cx="1311011" cy="17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2503"/>
            <a:ext cx="7272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 наплечных полосках женского балахона – чисто тюркская гамма цветов (желтый, зеленый, красный, синий), символика которой связана с круговоротом земной жизни. Для достоверности юные мастерицы не пропускали ни одной мелочи: рубаха, платок, </a:t>
            </a:r>
            <a:r>
              <a:rPr lang="ru-RU" b="1" dirty="0" err="1"/>
              <a:t>завеска</a:t>
            </a:r>
            <a:r>
              <a:rPr lang="ru-RU" b="1" dirty="0"/>
              <a:t>, балахон, </a:t>
            </a:r>
            <a:r>
              <a:rPr lang="ru-RU" b="1" dirty="0" err="1"/>
              <a:t>мытозыки</a:t>
            </a:r>
            <a:r>
              <a:rPr lang="ru-RU" b="1" dirty="0"/>
              <a:t>. Делали различные украшения из бисера, бусы, монисты, </a:t>
            </a:r>
            <a:r>
              <a:rPr lang="ru-RU" b="1" dirty="0" err="1"/>
              <a:t>махрили</a:t>
            </a:r>
            <a:r>
              <a:rPr lang="ru-RU" b="1" dirty="0"/>
              <a:t> платки и </a:t>
            </a:r>
            <a:r>
              <a:rPr lang="ru-RU" b="1" dirty="0" err="1"/>
              <a:t>мытозыки</a:t>
            </a:r>
            <a:r>
              <a:rPr lang="ru-RU" b="1" dirty="0"/>
              <a:t>, даже вязали носки и тапочки. Вся прелесть такой куклы в том, что делается она быстро, из самых доступных материалов и прямо во время игры. И по мере игры можно  было  изготовить куклу-невесту с красивой кичкой на голове или куклу-маму, покрыв голову традиционным платком или наоборот, оставить ей девичью связку и т.д.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0364" y="3174440"/>
            <a:ext cx="71779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Кроме традиционной куклы «девочка»- «</a:t>
            </a:r>
            <a:r>
              <a:rPr lang="ru-RU" b="1" dirty="0" err="1" smtClean="0">
                <a:solidFill>
                  <a:srgbClr val="C00000"/>
                </a:solidFill>
              </a:rPr>
              <a:t>Дунютка</a:t>
            </a:r>
            <a:r>
              <a:rPr lang="ru-RU" b="1" dirty="0" smtClean="0"/>
              <a:t>». Изготовление </a:t>
            </a:r>
            <a:r>
              <a:rPr lang="ru-RU" b="1" dirty="0"/>
              <a:t>куклы претерпело некоторые изменения: </a:t>
            </a:r>
            <a:r>
              <a:rPr lang="ru-RU" b="1" dirty="0" smtClean="0"/>
              <a:t>в </a:t>
            </a:r>
            <a:r>
              <a:rPr lang="ru-RU" b="1" dirty="0"/>
              <a:t>частности, в качестве основы использовалась выточенная на токарном станке болванка. Остальные традиции сохранялись: лицо вышивалось мелким крестиком; одежда куклы  – полное воспроизведение  женск5ого некрасовского костюма, включая мелкие детали (цветы, бисерные украшения).</a:t>
            </a:r>
          </a:p>
        </p:txBody>
      </p:sp>
      <p:pic>
        <p:nvPicPr>
          <p:cNvPr id="24579" name="Picture 3" descr="C:\Users\Александр\Desktop\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t="25453" r="24844" b="25226"/>
          <a:stretch/>
        </p:blipFill>
        <p:spPr bwMode="auto">
          <a:xfrm>
            <a:off x="4716016" y="4738481"/>
            <a:ext cx="2304256" cy="22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Александр\Desktop\он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5" t="57891" r="12715" b="5824"/>
          <a:stretch/>
        </p:blipFill>
        <p:spPr bwMode="auto">
          <a:xfrm>
            <a:off x="1979712" y="4732577"/>
            <a:ext cx="2466000" cy="215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06263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</a:t>
            </a:r>
            <a:r>
              <a:rPr lang="ru-RU" i="1" dirty="0"/>
              <a:t>Кукла украшается «косичками»- хвост селезня –  им закалывали платки: </a:t>
            </a:r>
            <a:r>
              <a:rPr lang="ru-RU" i="1" dirty="0" err="1"/>
              <a:t>мытозики</a:t>
            </a:r>
            <a:r>
              <a:rPr lang="ru-RU" i="1" dirty="0"/>
              <a:t> (украшения из бисера), коса, волосы настоящие, махры делаю. </a:t>
            </a:r>
            <a:r>
              <a:rPr lang="ru-RU" i="1" dirty="0" err="1"/>
              <a:t>подкосник</a:t>
            </a:r>
            <a:r>
              <a:rPr lang="ru-RU" i="1" dirty="0"/>
              <a:t>. Из бисера все сделала и </a:t>
            </a:r>
            <a:r>
              <a:rPr lang="ru-RU" i="1" dirty="0" err="1"/>
              <a:t>порочки</a:t>
            </a:r>
            <a:r>
              <a:rPr lang="ru-RU" i="1" dirty="0"/>
              <a:t> пришила, настоящий </a:t>
            </a:r>
            <a:r>
              <a:rPr lang="ru-RU" i="1" dirty="0" err="1"/>
              <a:t>махор</a:t>
            </a:r>
            <a:r>
              <a:rPr lang="ru-RU" i="1" dirty="0"/>
              <a:t>… </a:t>
            </a:r>
            <a:r>
              <a:rPr lang="ru-RU" i="1" dirty="0" err="1"/>
              <a:t>Подкосник</a:t>
            </a:r>
            <a:r>
              <a:rPr lang="ru-RU" i="1" dirty="0"/>
              <a:t>: коса у девки, делаешь </a:t>
            </a:r>
            <a:r>
              <a:rPr lang="ru-RU" i="1" dirty="0" err="1"/>
              <a:t>подкосник</a:t>
            </a:r>
            <a:r>
              <a:rPr lang="ru-RU" i="1" dirty="0"/>
              <a:t> белый и кладешь ее и </a:t>
            </a:r>
            <a:r>
              <a:rPr lang="ru-RU" i="1" dirty="0" err="1"/>
              <a:t>махор</a:t>
            </a:r>
            <a:r>
              <a:rPr lang="ru-RU" i="1" dirty="0"/>
              <a:t> заплетаешь, а когда о </a:t>
            </a:r>
            <a:r>
              <a:rPr lang="ru-RU" i="1" dirty="0" err="1"/>
              <a:t>махор</a:t>
            </a:r>
            <a:r>
              <a:rPr lang="ru-RU" i="1" dirty="0"/>
              <a:t> бисер </a:t>
            </a:r>
            <a:r>
              <a:rPr lang="ru-RU" i="1" dirty="0" err="1"/>
              <a:t>бъется</a:t>
            </a:r>
            <a:r>
              <a:rPr lang="ru-RU" i="1" dirty="0"/>
              <a:t> и балахон не марается…\это у нас закон такой. Носки – </a:t>
            </a:r>
            <a:r>
              <a:rPr lang="ru-RU" i="1" dirty="0" err="1"/>
              <a:t>корсуники</a:t>
            </a:r>
            <a:r>
              <a:rPr lang="ru-RU" i="1" dirty="0"/>
              <a:t>. Булавочки – курятники, </a:t>
            </a:r>
            <a:r>
              <a:rPr lang="ru-RU" i="1" dirty="0" err="1"/>
              <a:t>тараночки</a:t>
            </a:r>
            <a:r>
              <a:rPr lang="ru-RU" i="1" dirty="0"/>
              <a:t> и </a:t>
            </a:r>
            <a:r>
              <a:rPr lang="ru-RU" i="1" dirty="0" err="1"/>
              <a:t>пёрушка</a:t>
            </a:r>
            <a:r>
              <a:rPr lang="ru-RU" i="1" dirty="0"/>
              <a:t>. Косу девка заплетала одну, а замуж когда вышла уже две косы заплетает и переплетает на голову и накрываешься шлычкой. </a:t>
            </a:r>
            <a:r>
              <a:rPr lang="ru-RU" i="1" dirty="0" err="1"/>
              <a:t>Кавук</a:t>
            </a:r>
            <a:r>
              <a:rPr lang="ru-RU" i="1" dirty="0"/>
              <a:t> ложится под шлычку и подвязываешься; еще кулан – пояс-ремень с красивой бляшкой…». </a:t>
            </a:r>
            <a:endParaRPr lang="ru-RU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944296"/>
            <a:ext cx="66967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Изготовление некрасовских кукол связано не только с необходимостью обучения женскому ремеслу ( с пяти-шести лет девочек обучали всем видам женского рукоделия – шитью, вышивке), но в также это сочеталось с естественным процессом  передачи знаний об  укладе жизни, традициях.   </a:t>
            </a:r>
            <a:endParaRPr lang="ru-RU" b="1" dirty="0" smtClean="0"/>
          </a:p>
          <a:p>
            <a:endParaRPr lang="ru-RU" b="1" i="1" dirty="0"/>
          </a:p>
          <a:p>
            <a:pPr algn="just"/>
            <a:r>
              <a:rPr lang="ru-RU" b="1" dirty="0" smtClean="0"/>
              <a:t>Одежда </a:t>
            </a:r>
            <a:r>
              <a:rPr lang="ru-RU" b="1" dirty="0"/>
              <a:t>некрасовской куклы до мелочей </a:t>
            </a:r>
            <a:endParaRPr lang="ru-RU" b="1" dirty="0" smtClean="0"/>
          </a:p>
          <a:p>
            <a:pPr algn="just"/>
            <a:r>
              <a:rPr lang="ru-RU" b="1" dirty="0" smtClean="0"/>
              <a:t>напоминала </a:t>
            </a:r>
            <a:r>
              <a:rPr lang="ru-RU" b="1" dirty="0"/>
              <a:t>одежду взрослой казачки. </a:t>
            </a:r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Ведь </a:t>
            </a:r>
            <a:r>
              <a:rPr lang="ru-RU" b="1" dirty="0"/>
              <a:t>всё шилось из лоскутов, </a:t>
            </a:r>
            <a:endParaRPr lang="ru-RU" b="1" dirty="0" smtClean="0"/>
          </a:p>
          <a:p>
            <a:pPr algn="just"/>
            <a:r>
              <a:rPr lang="ru-RU" b="1" dirty="0" smtClean="0"/>
              <a:t>оставшихся </a:t>
            </a:r>
            <a:r>
              <a:rPr lang="ru-RU" b="1" dirty="0"/>
              <a:t>после шитья взрослых. </a:t>
            </a:r>
          </a:p>
        </p:txBody>
      </p:sp>
      <p:pic>
        <p:nvPicPr>
          <p:cNvPr id="23554" name="Picture 2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32995" r="21660" b="31153"/>
          <a:stretch/>
        </p:blipFill>
        <p:spPr bwMode="auto">
          <a:xfrm>
            <a:off x="4936211" y="4077072"/>
            <a:ext cx="4548407" cy="30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738" y="162161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Традиционные кубанские </a:t>
            </a:r>
            <a:r>
              <a:rPr lang="ru-RU" sz="2400" b="1" dirty="0" smtClean="0">
                <a:solidFill>
                  <a:srgbClr val="C00000"/>
                </a:solidFill>
              </a:rPr>
              <a:t>куклы.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738" y="623826"/>
            <a:ext cx="70235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 Кубани переплелись традиции, обычаи, обряды народов, издавна живших или поселившихся на этой благодатной земле.</a:t>
            </a:r>
          </a:p>
          <a:p>
            <a:pPr algn="just"/>
            <a:r>
              <a:rPr lang="ru-RU" b="1" dirty="0" smtClean="0"/>
              <a:t>У </a:t>
            </a:r>
            <a:r>
              <a:rPr lang="ru-RU" b="1" dirty="0"/>
              <a:t>каждого из них была своя религия, свои боги и праздники, значит, были и свои обрядовые куклы. Одной из них является тряпичная кукла — </a:t>
            </a:r>
            <a:r>
              <a:rPr lang="ru-RU" b="1" dirty="0">
                <a:solidFill>
                  <a:srgbClr val="C00000"/>
                </a:solidFill>
              </a:rPr>
              <a:t>Масленица</a:t>
            </a:r>
            <a:r>
              <a:rPr lang="ru-RU" b="1" dirty="0"/>
              <a:t>. На Кубани своими руками мастерили традиционные кубанские </a:t>
            </a:r>
            <a:r>
              <a:rPr lang="ru-RU" b="1" dirty="0">
                <a:solidFill>
                  <a:srgbClr val="C00000"/>
                </a:solidFill>
              </a:rPr>
              <a:t>куклы-обереги</a:t>
            </a:r>
            <a:r>
              <a:rPr lang="ru-RU" b="1" dirty="0"/>
              <a:t> — </a:t>
            </a:r>
            <a:r>
              <a:rPr lang="ru-RU" b="1" dirty="0">
                <a:solidFill>
                  <a:srgbClr val="C00000"/>
                </a:solidFill>
              </a:rPr>
              <a:t>амулеты</a:t>
            </a:r>
            <a:r>
              <a:rPr lang="ru-RU" b="1" dirty="0"/>
              <a:t>, спасавшие от беды и приносящие счастье. Ею пользовались, когда хотели избавиться от какой-нибудь напасти. Куклу брали в руки, три раза поворачивали против часовой стрелки и приговаривали: </a:t>
            </a:r>
            <a:r>
              <a:rPr lang="ru-RU" i="1" dirty="0"/>
              <a:t>«Отвернись злом, повернись добром»</a:t>
            </a:r>
            <a:r>
              <a:rPr lang="ru-RU" b="1" dirty="0"/>
              <a:t>. О них сочиняли сказки, в которых куклы представали помощницами, охраняли, спасали, давали своим хозяйкам мудрые советы. На Кубани жизнь каждого ребенка начиналась с куклы </a:t>
            </a:r>
            <a:r>
              <a:rPr lang="ru-RU" b="1" dirty="0" err="1">
                <a:solidFill>
                  <a:srgbClr val="C00000"/>
                </a:solidFill>
              </a:rPr>
              <a:t>Пеленашки</a:t>
            </a:r>
            <a:r>
              <a:rPr lang="ru-RU" b="1" dirty="0"/>
              <a:t>.</a:t>
            </a:r>
          </a:p>
        </p:txBody>
      </p:sp>
      <p:pic>
        <p:nvPicPr>
          <p:cNvPr id="9218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56" y="4293096"/>
            <a:ext cx="513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казаков всячески поощрялось изготовление игровых кукол и игры с ними. Разные виды кукол использовались для детских игр</a:t>
            </a:r>
          </a:p>
        </p:txBody>
      </p:sp>
      <p:pic>
        <p:nvPicPr>
          <p:cNvPr id="9219" name="Picture 3" descr="C:\Users\Александр\Desktop\р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5045107"/>
            <a:ext cx="2664296" cy="17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лександр\Desktop\онр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 r="21518"/>
          <a:stretch/>
        </p:blipFill>
        <p:spPr bwMode="auto">
          <a:xfrm>
            <a:off x="3620514" y="4767337"/>
            <a:ext cx="1573415" cy="207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лександр\Desktop\онро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63" y="5085184"/>
            <a:ext cx="2714052" cy="18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764" y="138301"/>
            <a:ext cx="701453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Выдающийся </a:t>
            </a:r>
            <a:r>
              <a:rPr lang="ru-RU" sz="2000" b="1" dirty="0"/>
              <a:t>культуролог </a:t>
            </a:r>
            <a:r>
              <a:rPr lang="ru-RU" sz="2000" b="1" dirty="0">
                <a:hlinkClick r:id="rId3"/>
              </a:rPr>
              <a:t>Ю. Лотман </a:t>
            </a:r>
            <a:r>
              <a:rPr lang="ru-RU" sz="2000" b="1" dirty="0"/>
              <a:t>разделил кукол на две основные группы: кукла-игрушка и кукла-модель.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>
                <a:solidFill>
                  <a:srgbClr val="006600"/>
                </a:solidFill>
              </a:rPr>
              <a:t>1. </a:t>
            </a:r>
            <a:r>
              <a:rPr lang="ru-RU" sz="2000" b="1" dirty="0" smtClean="0">
                <a:solidFill>
                  <a:srgbClr val="C00000"/>
                </a:solidFill>
              </a:rPr>
              <a:t>Кукла-игрушка</a:t>
            </a:r>
            <a:r>
              <a:rPr lang="ru-RU" sz="2000" b="1" dirty="0" smtClean="0"/>
              <a:t> </a:t>
            </a:r>
            <a:r>
              <a:rPr lang="ru-RU" sz="2000" b="1" dirty="0"/>
              <a:t>двигается или служит объектом для манипуляций: сюда входят театральные куклы (</a:t>
            </a:r>
            <a:r>
              <a:rPr lang="ru-RU" sz="2000" i="1" dirty="0"/>
              <a:t>марионетки, петрушки и т.д</a:t>
            </a:r>
            <a:r>
              <a:rPr lang="ru-RU" sz="2000" b="1" dirty="0"/>
              <a:t>.), детские, народные и обрядовые куклы, куклы для шествий, утилитарные (</a:t>
            </a:r>
            <a:r>
              <a:rPr lang="ru-RU" sz="2000" i="1" dirty="0"/>
              <a:t>погремушки, бабы на чайник</a:t>
            </a:r>
            <a:r>
              <a:rPr lang="ru-RU" sz="2000" b="1" dirty="0"/>
              <a:t>) куклы и </a:t>
            </a:r>
            <a:r>
              <a:rPr lang="ru-RU" sz="2000" b="1" dirty="0" err="1"/>
              <a:t>телекуклы</a:t>
            </a:r>
            <a:r>
              <a:rPr lang="ru-RU" sz="2000" b="1" dirty="0"/>
              <a:t> (</a:t>
            </a:r>
            <a:r>
              <a:rPr lang="ru-RU" sz="2000" i="1" dirty="0"/>
              <a:t>изображающие политиков, например</a:t>
            </a:r>
            <a:r>
              <a:rPr lang="ru-RU" sz="2000" b="1" dirty="0"/>
              <a:t>).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>
                <a:solidFill>
                  <a:srgbClr val="006600"/>
                </a:solidFill>
              </a:rPr>
              <a:t>2. </a:t>
            </a:r>
            <a:r>
              <a:rPr lang="ru-RU" sz="2000" b="1" dirty="0" smtClean="0">
                <a:solidFill>
                  <a:srgbClr val="C00000"/>
                </a:solidFill>
              </a:rPr>
              <a:t>Кукла-модель</a:t>
            </a:r>
            <a:r>
              <a:rPr lang="ru-RU" sz="2000" b="1" dirty="0" smtClean="0"/>
              <a:t> </a:t>
            </a:r>
            <a:r>
              <a:rPr lang="ru-RU" sz="2000" b="1" dirty="0"/>
              <a:t>статична, это куклы для упражнения, украшения: сюда входят интерьерные, витринные, сувенирные, восковые, коллекционные (авторские), музейные куклы, а также пугала и манекены.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Каждый из этих видов уникален и имеет богатейшую историю. Изначально кукла служила тотемом, обрядовым символом и уже из него превратилась в детскую игрушку</a:t>
            </a:r>
            <a:r>
              <a:rPr lang="ru-RU" sz="2000" b="1" dirty="0" smtClean="0"/>
              <a:t>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Народные куклы изготавливали с разной целью, поэтому условно можно выделить несколько видов </a:t>
            </a:r>
            <a:r>
              <a:rPr lang="ru-RU" sz="2000" b="1" dirty="0" smtClean="0">
                <a:solidFill>
                  <a:srgbClr val="C00000"/>
                </a:solidFill>
              </a:rPr>
              <a:t>кукол: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1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ксандр\Desktop\РЕР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t="8341" r="23361" b="-4817"/>
          <a:stretch/>
        </p:blipFill>
        <p:spPr bwMode="auto">
          <a:xfrm>
            <a:off x="-63679" y="3789040"/>
            <a:ext cx="2317152" cy="30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638" y="116632"/>
            <a:ext cx="70807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Традиционные куклы делались </a:t>
            </a:r>
            <a:r>
              <a:rPr lang="ru-RU" b="1" dirty="0">
                <a:solidFill>
                  <a:srgbClr val="C00000"/>
                </a:solidFill>
              </a:rPr>
              <a:t>из </a:t>
            </a:r>
            <a:r>
              <a:rPr lang="ru-RU" b="1" dirty="0" err="1">
                <a:solidFill>
                  <a:srgbClr val="C00000"/>
                </a:solidFill>
              </a:rPr>
              <a:t>талаша</a:t>
            </a:r>
            <a:r>
              <a:rPr lang="ru-RU" b="1" dirty="0">
                <a:solidFill>
                  <a:srgbClr val="C00000"/>
                </a:solidFill>
              </a:rPr>
              <a:t> (кукурузной рубашки</a:t>
            </a:r>
            <a:r>
              <a:rPr lang="ru-RU" b="1" dirty="0"/>
              <a:t>), из </a:t>
            </a:r>
            <a:r>
              <a:rPr lang="ru-RU" b="1" dirty="0">
                <a:solidFill>
                  <a:srgbClr val="C00000"/>
                </a:solidFill>
              </a:rPr>
              <a:t>соломы. </a:t>
            </a:r>
            <a:r>
              <a:rPr lang="ru-RU" b="1" dirty="0"/>
              <a:t>Кукла изготовлялась быстро: </a:t>
            </a:r>
            <a:r>
              <a:rPr lang="ru-RU" i="1" dirty="0"/>
              <a:t>туго скручивались </a:t>
            </a:r>
            <a:r>
              <a:rPr lang="ru-RU" i="1" dirty="0" err="1"/>
              <a:t>талаш</a:t>
            </a:r>
            <a:r>
              <a:rPr lang="ru-RU" i="1" dirty="0"/>
              <a:t>, солома или тряпочки, перевязывались верёвочкой, надевался платочек, </a:t>
            </a:r>
            <a:r>
              <a:rPr lang="ru-RU" b="1" dirty="0"/>
              <a:t>и кукла готова</a:t>
            </a:r>
            <a:r>
              <a:rPr lang="ru-RU" b="1" dirty="0" smtClean="0"/>
              <a:t>.</a:t>
            </a:r>
            <a:endParaRPr lang="ru-RU" b="1" dirty="0">
              <a:solidFill>
                <a:srgbClr val="0033CC"/>
              </a:solidFill>
            </a:endParaRPr>
          </a:p>
          <a:p>
            <a:pPr algn="ctr"/>
            <a:r>
              <a:rPr lang="ru-RU" sz="2000" b="1" dirty="0">
                <a:solidFill>
                  <a:srgbClr val="0033CC"/>
                </a:solidFill>
              </a:rPr>
              <a:t>В этих куклах доброта и грусть,</a:t>
            </a:r>
          </a:p>
          <a:p>
            <a:pPr algn="ctr"/>
            <a:r>
              <a:rPr lang="ru-RU" sz="2000" b="1" dirty="0">
                <a:solidFill>
                  <a:srgbClr val="FF3399"/>
                </a:solidFill>
              </a:rPr>
              <a:t>Мы берем этих кукол в руки </a:t>
            </a:r>
            <a:r>
              <a:rPr lang="ru-RU" sz="2000" b="1" dirty="0">
                <a:solidFill>
                  <a:srgbClr val="FF0066"/>
                </a:solidFill>
              </a:rPr>
              <a:t>–</a:t>
            </a:r>
          </a:p>
          <a:p>
            <a:pPr algn="ctr"/>
            <a:r>
              <a:rPr lang="ru-RU" sz="2000" b="1" dirty="0">
                <a:solidFill>
                  <a:srgbClr val="009900"/>
                </a:solidFill>
              </a:rPr>
              <a:t>Оживают истории звуки</a:t>
            </a:r>
            <a:r>
              <a:rPr lang="ru-RU" sz="2000" b="1" dirty="0" smtClean="0">
                <a:solidFill>
                  <a:srgbClr val="009900"/>
                </a:solidFill>
              </a:rPr>
              <a:t>...</a:t>
            </a:r>
          </a:p>
          <a:p>
            <a:pPr algn="just"/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3638" y="2132856"/>
            <a:ext cx="73687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Многие</a:t>
            </a:r>
            <a:r>
              <a:rPr lang="ru-RU" b="1" dirty="0"/>
              <a:t>, говоря о куклах Кубани, называют именно куклу "Вишенку" (свадебный оберег) . Кукла Вишенка – кубанская свадебная кукла оберег. Стояла на свадебном столе возле невесты. Делали ее близкие родственники. Головной убор по форме напоминает вишню – созревшая ягода, стройная, молодая.</a:t>
            </a:r>
          </a:p>
          <a:p>
            <a:r>
              <a:rPr lang="ru-RU" b="1" dirty="0" smtClean="0"/>
              <a:t>Кукла </a:t>
            </a:r>
            <a:r>
              <a:rPr lang="ru-RU" b="1" dirty="0"/>
              <a:t>крутится из различных оттенков красной ткани. Крест на </a:t>
            </a:r>
            <a:r>
              <a:rPr lang="ru-RU" b="1" dirty="0" smtClean="0"/>
              <a:t>лице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обозначает </a:t>
            </a:r>
            <a:r>
              <a:rPr lang="ru-RU" b="1" dirty="0"/>
              <a:t>оберег желания девушки стать невестой. Белый </a:t>
            </a:r>
          </a:p>
          <a:p>
            <a:r>
              <a:rPr lang="ru-RU" b="1" dirty="0" smtClean="0"/>
              <a:t>                       цвет считался </a:t>
            </a:r>
            <a:r>
              <a:rPr lang="ru-RU" b="1" dirty="0"/>
              <a:t>символом печали, поэтому светлые </a:t>
            </a:r>
            <a:r>
              <a:rPr lang="ru-RU" b="1" dirty="0" smtClean="0"/>
              <a:t>тона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преобладали </a:t>
            </a:r>
            <a:r>
              <a:rPr lang="ru-RU" b="1" dirty="0"/>
              <a:t>в наряде невесты – сироты. А </a:t>
            </a:r>
            <a:r>
              <a:rPr lang="ru-RU" b="1" dirty="0" smtClean="0"/>
              <a:t>девушки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при </a:t>
            </a:r>
            <a:r>
              <a:rPr lang="ru-RU" b="1" dirty="0"/>
              <a:t>живых родителях венчались в одежде </a:t>
            </a:r>
            <a:r>
              <a:rPr lang="ru-RU" b="1" dirty="0" smtClean="0"/>
              <a:t>ярких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тонов</a:t>
            </a:r>
            <a:r>
              <a:rPr lang="ru-RU" b="1" dirty="0"/>
              <a:t>: красной, малиновой, зеленой.</a:t>
            </a:r>
          </a:p>
        </p:txBody>
      </p:sp>
      <p:pic>
        <p:nvPicPr>
          <p:cNvPr id="11268" name="Picture 4" descr="C:\Users\Александр\Desktop\он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55645" r="19929" b="9302"/>
          <a:stretch/>
        </p:blipFill>
        <p:spPr bwMode="auto">
          <a:xfrm flipH="1">
            <a:off x="3347864" y="4772038"/>
            <a:ext cx="4464496" cy="222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428" y="87606"/>
            <a:ext cx="71527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Когда молодому казаку подходило время идти на службу, для него мастерили ангелочка из ткани, в голову которого закладывали золу из печи отчего дома. Этот оберег помогал юноше вернуться домой. Кукла </a:t>
            </a:r>
            <a:r>
              <a:rPr lang="ru-RU" b="1" dirty="0">
                <a:solidFill>
                  <a:srgbClr val="C00000"/>
                </a:solidFill>
              </a:rPr>
              <a:t>«День и Ночь</a:t>
            </a:r>
            <a:r>
              <a:rPr lang="ru-RU" b="1" dirty="0"/>
              <a:t>» защищала дом от невзгод и нечистой силы. Утром хозяйка выставляла вперёд «День»-</a:t>
            </a:r>
            <a:r>
              <a:rPr lang="ru-RU" b="1" dirty="0" err="1"/>
              <a:t>берегиню</a:t>
            </a:r>
            <a:r>
              <a:rPr lang="ru-RU" b="1" dirty="0"/>
              <a:t> дневного света, а ночью-</a:t>
            </a:r>
            <a:r>
              <a:rPr lang="ru-RU" b="1" dirty="0" err="1"/>
              <a:t>берегиню</a:t>
            </a:r>
            <a:r>
              <a:rPr lang="ru-RU" b="1" dirty="0"/>
              <a:t> сна. Кукла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b="1" dirty="0" err="1">
                <a:solidFill>
                  <a:srgbClr val="C00000"/>
                </a:solidFill>
              </a:rPr>
              <a:t>Крупеничка</a:t>
            </a:r>
            <a:r>
              <a:rPr lang="ru-RU" b="1" dirty="0"/>
              <a:t>» была оберегом для достатка в доме. Её хранили на видном месте, иногда разрешали играть с ней детям. </a:t>
            </a:r>
            <a:endParaRPr lang="ru-RU" b="1" dirty="0" smtClean="0"/>
          </a:p>
          <a:p>
            <a:pPr algn="just"/>
            <a:r>
              <a:rPr lang="ru-RU" b="1" dirty="0" smtClean="0"/>
              <a:t>Также </a:t>
            </a:r>
            <a:r>
              <a:rPr lang="ru-RU" b="1" dirty="0"/>
              <a:t>казаки мастерили куклы  для украшения новогодней ёлки, для праздников Масленицы и Пасхи, а ещё  обереги «</a:t>
            </a:r>
            <a:r>
              <a:rPr lang="ru-RU" b="1" dirty="0" err="1"/>
              <a:t>Подорожницу</a:t>
            </a:r>
            <a:r>
              <a:rPr lang="ru-RU" b="1" dirty="0"/>
              <a:t>», </a:t>
            </a:r>
            <a:r>
              <a:rPr lang="ru-RU" b="1" dirty="0" smtClean="0"/>
              <a:t>«</a:t>
            </a:r>
            <a:r>
              <a:rPr lang="ru-RU" b="1" dirty="0" err="1"/>
              <a:t>Желанницу</a:t>
            </a:r>
            <a:r>
              <a:rPr lang="ru-RU" b="1" dirty="0"/>
              <a:t>», «Жницу», «</a:t>
            </a:r>
            <a:r>
              <a:rPr lang="ru-RU" b="1" dirty="0" err="1"/>
              <a:t>Берегиню</a:t>
            </a:r>
            <a:r>
              <a:rPr lang="ru-RU" b="1" dirty="0"/>
              <a:t>» и многие другие.  </a:t>
            </a:r>
            <a:r>
              <a:rPr lang="ru-RU" b="1" dirty="0" smtClean="0">
                <a:solidFill>
                  <a:srgbClr val="C00000"/>
                </a:solidFill>
              </a:rPr>
              <a:t>Большая </a:t>
            </a:r>
            <a:r>
              <a:rPr lang="ru-RU" b="1" dirty="0">
                <a:solidFill>
                  <a:srgbClr val="C00000"/>
                </a:solidFill>
              </a:rPr>
              <a:t>часть оберегов «пришла» на Кубань вместе с переселенцами из других областей</a:t>
            </a:r>
            <a:r>
              <a:rPr lang="ru-RU" b="1" dirty="0"/>
              <a:t>, но была у казаков и традиционная кукла «</a:t>
            </a:r>
            <a:r>
              <a:rPr lang="ru-RU" b="1" dirty="0" err="1">
                <a:solidFill>
                  <a:srgbClr val="C00000"/>
                </a:solidFill>
              </a:rPr>
              <a:t>Кубаночка</a:t>
            </a:r>
            <a:r>
              <a:rPr lang="ru-RU" b="1" dirty="0"/>
              <a:t>» (</a:t>
            </a:r>
            <a:r>
              <a:rPr lang="ru-RU" b="1" dirty="0" err="1"/>
              <a:t>Валюшка</a:t>
            </a:r>
            <a:r>
              <a:rPr lang="ru-RU" b="1" dirty="0"/>
              <a:t>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898" y="405792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0033CC"/>
                </a:solidFill>
              </a:rPr>
              <a:t>Изготовление : 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Куколки-</a:t>
            </a:r>
            <a:r>
              <a:rPr lang="ru-RU" b="1" dirty="0" err="1">
                <a:solidFill>
                  <a:srgbClr val="0033CC"/>
                </a:solidFill>
              </a:rPr>
              <a:t>куватки</a:t>
            </a:r>
            <a:r>
              <a:rPr lang="ru-RU" b="1" dirty="0">
                <a:solidFill>
                  <a:srgbClr val="0033CC"/>
                </a:solidFill>
              </a:rPr>
              <a:t>» 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«Заинька с лесу идёт…»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Кукла из </a:t>
            </a:r>
            <a:r>
              <a:rPr lang="ru-RU" b="1" dirty="0" err="1">
                <a:solidFill>
                  <a:srgbClr val="0033CC"/>
                </a:solidFill>
              </a:rPr>
              <a:t>талаша</a:t>
            </a:r>
            <a:r>
              <a:rPr lang="ru-RU" b="1" dirty="0">
                <a:solidFill>
                  <a:srgbClr val="0033CC"/>
                </a:solidFill>
              </a:rPr>
              <a:t> 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Кукла – </a:t>
            </a:r>
            <a:r>
              <a:rPr lang="ru-RU" b="1" dirty="0" err="1">
                <a:solidFill>
                  <a:srgbClr val="0033CC"/>
                </a:solidFill>
              </a:rPr>
              <a:t>Желанница</a:t>
            </a:r>
            <a:endParaRPr lang="ru-RU" b="1" dirty="0">
              <a:solidFill>
                <a:srgbClr val="0033CC"/>
              </a:solidFill>
            </a:endParaRP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Куклы на основе палочки </a:t>
            </a:r>
            <a:endParaRPr lang="ru-RU" b="1" dirty="0" smtClean="0">
              <a:solidFill>
                <a:srgbClr val="0033CC"/>
              </a:solidFill>
            </a:endParaRPr>
          </a:p>
          <a:p>
            <a:pPr lvl="0"/>
            <a:r>
              <a:rPr lang="ru-RU" b="1" dirty="0" smtClean="0">
                <a:solidFill>
                  <a:srgbClr val="0033CC"/>
                </a:solidFill>
              </a:rPr>
              <a:t>с </a:t>
            </a:r>
            <a:r>
              <a:rPr lang="ru-RU" b="1" dirty="0">
                <a:solidFill>
                  <a:srgbClr val="0033CC"/>
                </a:solidFill>
              </a:rPr>
              <a:t>элементами шитья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Кубанская модница</a:t>
            </a:r>
          </a:p>
          <a:p>
            <a:pPr marL="285750" lvl="0" indent="-285750">
              <a:buBlip>
                <a:blip r:embed="rId3"/>
              </a:buBlip>
            </a:pPr>
            <a:r>
              <a:rPr lang="ru-RU" b="1" dirty="0">
                <a:solidFill>
                  <a:srgbClr val="0033CC"/>
                </a:solidFill>
              </a:rPr>
              <a:t>Куклы-оберега «</a:t>
            </a:r>
            <a:r>
              <a:rPr lang="ru-RU" b="1" dirty="0" err="1">
                <a:solidFill>
                  <a:srgbClr val="0033CC"/>
                </a:solidFill>
              </a:rPr>
              <a:t>столбушки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8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9023"/>
            <a:ext cx="2664296" cy="27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Александр\Desktop\ор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24034" r="40981" b="7941"/>
          <a:stretch/>
        </p:blipFill>
        <p:spPr bwMode="auto">
          <a:xfrm>
            <a:off x="3227289" y="3937419"/>
            <a:ext cx="1999509" cy="293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64148" y="6532136"/>
            <a:ext cx="2643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hlinkClick r:id="rId6"/>
              </a:rPr>
              <a:t>Скачать </a:t>
            </a:r>
            <a:r>
              <a:rPr lang="ru-RU" sz="1400" b="1" dirty="0">
                <a:solidFill>
                  <a:srgbClr val="0033CC"/>
                </a:solidFill>
                <a:hlinkClick r:id="rId6"/>
              </a:rPr>
              <a:t>:</a:t>
            </a:r>
            <a:r>
              <a:rPr lang="ru-RU" sz="1400" b="1" dirty="0" smtClean="0">
                <a:solidFill>
                  <a:srgbClr val="0033CC"/>
                </a:solidFill>
                <a:hlinkClick r:id="rId6"/>
              </a:rPr>
              <a:t>«</a:t>
            </a:r>
            <a:r>
              <a:rPr lang="ru-RU" sz="1400" b="1" dirty="0" smtClean="0">
                <a:solidFill>
                  <a:srgbClr val="0033CC"/>
                </a:solidFill>
                <a:hlinkClick r:id="rId6"/>
              </a:rPr>
              <a:t>Кубанская </a:t>
            </a:r>
            <a:r>
              <a:rPr lang="ru-RU" sz="1400" b="1" dirty="0">
                <a:solidFill>
                  <a:srgbClr val="0033CC"/>
                </a:solidFill>
                <a:hlinkClick r:id="rId6"/>
              </a:rPr>
              <a:t>„Кулёма“»</a:t>
            </a:r>
            <a:endParaRPr lang="ru-RU" sz="1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5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59832" y="1993507"/>
            <a:ext cx="5930696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ЧИТАЛЬНЫЙ </a:t>
            </a: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ЗАЛ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https://www.rukukla.ru/file/0002/250/03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2039">
            <a:off x="5523061" y="4305202"/>
            <a:ext cx="1015638" cy="142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52" y="3614310"/>
            <a:ext cx="1077863" cy="159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020">
            <a:off x="7877933" y="5175092"/>
            <a:ext cx="985524" cy="136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 descr="Костромская губерния, народная кукла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5180" y="3462171"/>
            <a:ext cx="2226780" cy="34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22" y="312520"/>
            <a:ext cx="49151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1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. Книги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о народной 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кукле</a:t>
            </a:r>
            <a:r>
              <a:rPr lang="ru-RU" sz="2400" b="1" dirty="0" smtClean="0">
                <a:solidFill>
                  <a:srgbClr val="0033CC"/>
                </a:solidFill>
              </a:rPr>
              <a:t>.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Рекомендательный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 список</a:t>
            </a:r>
            <a:endParaRPr lang="ru-RU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02" y="188640"/>
            <a:ext cx="2787589" cy="278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941" y="3048237"/>
            <a:ext cx="7124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2.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Народные </a:t>
            </a: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куклы. 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Народные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игрушки</a:t>
            </a:r>
            <a:endParaRPr lang="ru-RU" sz="2400" b="1" i="0" dirty="0">
              <a:solidFill>
                <a:srgbClr val="0033CC"/>
              </a:solidFill>
              <a:effectLst/>
              <a:latin typeface="Arial Black" pitchFamily="34" charset="0"/>
            </a:endParaRPr>
          </a:p>
        </p:txBody>
      </p:sp>
      <p:pic>
        <p:nvPicPr>
          <p:cNvPr id="6148" name="Picture 4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68" y="3520868"/>
            <a:ext cx="3091255" cy="30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8576" y="3583859"/>
            <a:ext cx="1141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rgbClr val="F83245"/>
                </a:solidFill>
                <a:latin typeface="Arial Black" pitchFamily="34" charset="0"/>
              </a:rPr>
              <a:t>САЙТ</a:t>
            </a:r>
          </a:p>
          <a:p>
            <a:r>
              <a:rPr lang="ru-RU" sz="2400" b="1" dirty="0" smtClean="0">
                <a:solidFill>
                  <a:srgbClr val="F83245"/>
                </a:solidFill>
                <a:latin typeface="Arial Black" pitchFamily="34" charset="0"/>
              </a:rPr>
              <a:t>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6736" y="3836366"/>
            <a:ext cx="1870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49473F"/>
                </a:solidFill>
                <a:latin typeface="Times New Roman"/>
                <a:hlinkClick r:id="rId5"/>
              </a:rPr>
              <a:t>Словарь сайта</a:t>
            </a:r>
            <a:endParaRPr lang="ru-RU" sz="2000" b="1" i="1" dirty="0">
              <a:solidFill>
                <a:srgbClr val="3B1400"/>
              </a:solidFill>
              <a:effectLst/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4204" y="4397723"/>
            <a:ext cx="1795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u="sng" dirty="0">
                <a:solidFill>
                  <a:srgbClr val="F83245"/>
                </a:solidFill>
                <a:latin typeface="Times New Roman"/>
                <a:hlinkClick r:id="rId6"/>
              </a:rPr>
              <a:t>Мастер-класс</a:t>
            </a:r>
            <a:endParaRPr lang="ru-RU" sz="2000" b="1" i="1" u="sng" dirty="0">
              <a:solidFill>
                <a:srgbClr val="F83245"/>
              </a:solidFill>
              <a:effectLst/>
              <a:latin typeface="Times New Roman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4" y="5457956"/>
            <a:ext cx="793959" cy="79395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71" y="5516924"/>
            <a:ext cx="734991" cy="73499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91972" y="6342278"/>
            <a:ext cx="1338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Мужские </a:t>
            </a:r>
            <a:r>
              <a:rPr lang="ru-RU" sz="1200" b="1" dirty="0" smtClean="0"/>
              <a:t>образы</a:t>
            </a:r>
          </a:p>
          <a:p>
            <a:pPr algn="ctr"/>
            <a:r>
              <a:rPr lang="ru-RU" sz="1200" b="1" dirty="0" smtClean="0"/>
              <a:t> </a:t>
            </a:r>
            <a:r>
              <a:rPr lang="ru-RU" sz="1200" b="1" dirty="0"/>
              <a:t>в кукле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8291" y="6314953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Древние</a:t>
            </a:r>
          </a:p>
          <a:p>
            <a:pPr algn="ctr"/>
            <a:r>
              <a:rPr lang="ru-RU" sz="1200" b="1" dirty="0" smtClean="0"/>
              <a:t> куклы</a:t>
            </a:r>
            <a:endParaRPr lang="ru-RU" sz="1200" b="1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66" y="5519667"/>
            <a:ext cx="732248" cy="7322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3803" y="6342277"/>
            <a:ext cx="881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err="1"/>
              <a:t>Шитьевая</a:t>
            </a:r>
            <a:r>
              <a:rPr lang="ru-RU" sz="1200" b="1" dirty="0"/>
              <a:t>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кукла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6100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82" y="194221"/>
            <a:ext cx="5107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3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. </a:t>
            </a:r>
            <a:r>
              <a:rPr lang="ru-RU" sz="2400" b="1" dirty="0" err="1" smtClean="0">
                <a:solidFill>
                  <a:srgbClr val="0033CC"/>
                </a:solidFill>
                <a:latin typeface="Arial Black" pitchFamily="34" charset="0"/>
              </a:rPr>
              <a:t>Гапитно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-тростевые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куклы</a:t>
            </a:r>
          </a:p>
        </p:txBody>
      </p:sp>
      <p:pic>
        <p:nvPicPr>
          <p:cNvPr id="19458" name="Picture 2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688"/>
            <a:ext cx="2704703" cy="27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3" y="4084141"/>
            <a:ext cx="1227981" cy="122798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4136" y="3162736"/>
            <a:ext cx="6946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4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. Конусные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куклы. 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 Шаблоны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кукла конус скачать и распечатать</a:t>
            </a:r>
          </a:p>
        </p:txBody>
      </p:sp>
      <p:pic>
        <p:nvPicPr>
          <p:cNvPr id="19460" name="Picture 4" descr="C:\Users\Александр\Desktop\websiteplanet-qr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00" y="3971900"/>
            <a:ext cx="2769468" cy="27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88" y="4084141"/>
            <a:ext cx="1135013" cy="11350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:\Users\Александр\Desktop\орпотнот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58" y="4748430"/>
            <a:ext cx="3192231" cy="21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13" y="655886"/>
            <a:ext cx="1142425" cy="11424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C:\Users\Александр\Desktop\рнот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14264" r="55315" b="22611"/>
          <a:stretch/>
        </p:blipFill>
        <p:spPr bwMode="auto">
          <a:xfrm>
            <a:off x="0" y="565850"/>
            <a:ext cx="2150699" cy="233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Александр\Desktop\нрот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03" y="1340767"/>
            <a:ext cx="2839304" cy="18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C:\Users\Александр\Desktop\d3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42" y="2461831"/>
            <a:ext cx="2761018" cy="432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Александр\Desktop\d3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38" y="2651029"/>
            <a:ext cx="2953831" cy="42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934" y="81262"/>
            <a:ext cx="5135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5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. Оберег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и игрушка: наиболее значимые виды русских народных кукол</a:t>
            </a:r>
          </a:p>
        </p:txBody>
      </p:sp>
      <p:pic>
        <p:nvPicPr>
          <p:cNvPr id="16386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56284"/>
            <a:ext cx="2851574" cy="28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934" y="1630833"/>
            <a:ext cx="4577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6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. Кукольные театры:  своими руками </a:t>
            </a:r>
            <a:endParaRPr lang="ru-RU" sz="2400" b="1" dirty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6388" name="Picture 4" descr="C:\Users\Александр\Desktop\websiteplanet-q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17" y="2574521"/>
            <a:ext cx="2791519" cy="279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00061"/>
            <a:ext cx="749300" cy="7493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74" y="6035898"/>
            <a:ext cx="751528" cy="7515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07024"/>
            <a:ext cx="738321" cy="73832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19912" y="360094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Arial Black" pitchFamily="34" charset="0"/>
                <a:hlinkClick r:id="rId10"/>
              </a:rPr>
              <a:t>Русские куклы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16392" name="Picture 8" descr="C:\Users\Александр\Desktop\websiteplanet-q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45" y="3983282"/>
            <a:ext cx="2704703" cy="27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Александр\Desktop\нре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5" t="3394" r="21306" b="1"/>
          <a:stretch/>
        </p:blipFill>
        <p:spPr bwMode="auto">
          <a:xfrm>
            <a:off x="2699792" y="347464"/>
            <a:ext cx="4320480" cy="6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Александр\Desktop\орн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78837"/>
            <a:ext cx="2952941" cy="20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6653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7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. Куклы-марионетки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в России</a:t>
            </a:r>
          </a:p>
        </p:txBody>
      </p:sp>
      <p:pic>
        <p:nvPicPr>
          <p:cNvPr id="20482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9" y="836712"/>
            <a:ext cx="2785517" cy="27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64" y="4329970"/>
            <a:ext cx="3839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33CC"/>
                </a:solidFill>
              </a:rPr>
              <a:t>ТЕАТР МАРИОНЕТОК </a:t>
            </a:r>
            <a:endParaRPr lang="ru-RU" sz="1200" b="1" dirty="0" smtClean="0">
              <a:solidFill>
                <a:srgbClr val="0033CC"/>
              </a:solidFill>
            </a:endParaRPr>
          </a:p>
          <a:p>
            <a:r>
              <a:rPr lang="ru-RU" sz="1200" b="1" dirty="0" smtClean="0">
                <a:solidFill>
                  <a:srgbClr val="0033CC"/>
                </a:solidFill>
              </a:rPr>
              <a:t>В </a:t>
            </a:r>
            <a:r>
              <a:rPr lang="ru-RU" sz="1200" b="1" dirty="0">
                <a:solidFill>
                  <a:srgbClr val="0033CC"/>
                </a:solidFill>
              </a:rPr>
              <a:t>РУССКОЙ ЯРМАРОЧНОЙ КУЛЬТУРЕ: ВОЗНИКНОВЕНИЕ И БЫТОВАНИЕ  </a:t>
            </a:r>
            <a:r>
              <a:rPr lang="ru-RU" sz="1200" b="1" dirty="0" smtClean="0">
                <a:solidFill>
                  <a:srgbClr val="0033CC"/>
                </a:solidFill>
              </a:rPr>
              <a:t>В </a:t>
            </a:r>
            <a:r>
              <a:rPr lang="ru-RU" sz="1200" b="1" dirty="0">
                <a:solidFill>
                  <a:srgbClr val="0033CC"/>
                </a:solidFill>
              </a:rPr>
              <a:t>РОССИИ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229199"/>
            <a:ext cx="914379" cy="91437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4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2" r="50000" b="6760"/>
          <a:stretch/>
        </p:blipFill>
        <p:spPr bwMode="auto">
          <a:xfrm flipH="1">
            <a:off x="6428842" y="3458448"/>
            <a:ext cx="2781365" cy="34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45524" y="803391"/>
            <a:ext cx="5930696" cy="3212976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Кукольный </a:t>
            </a: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сундучок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3794" name="Picture 2" descr="C:\Users\Александр\Desktop\РАБОТА\2.  МЕРОПРИЯТИЯ- КАРТОТЕКИ\РАБОТА\2. ПРЕЗЕНТАЦИИ ВИРТУАЛКА\ПРЕЗЕНТ  ВИРТУАЛ ВЫСТ\2026 ВИРТ ВЫСТАВКА\1. ЕДИНСТВО НАРОДОВ РОССИИ\КУКЛЫ НАРОДОВ РОССИИ\ПНГ\пнг куклы\ППА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52915" r="33266"/>
          <a:stretch/>
        </p:blipFill>
        <p:spPr bwMode="auto">
          <a:xfrm rot="20325601">
            <a:off x="6140567" y="3677422"/>
            <a:ext cx="1327364" cy="15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Александр\Desktop\рнер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32459" r="20110" b="41862"/>
          <a:stretch/>
        </p:blipFill>
        <p:spPr bwMode="auto">
          <a:xfrm flipH="1">
            <a:off x="6804248" y="3984867"/>
            <a:ext cx="1891374" cy="134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7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360" y="116632"/>
            <a:ext cx="72979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Книга </a:t>
            </a:r>
            <a:r>
              <a:rPr lang="ru-RU" sz="2400" b="1" dirty="0" smtClean="0">
                <a:solidFill>
                  <a:srgbClr val="C00000"/>
                </a:solidFill>
              </a:rPr>
              <a:t>«Кукольный сундучок» </a:t>
            </a:r>
            <a:r>
              <a:rPr lang="ru-RU" sz="2400" b="1" dirty="0" smtClean="0"/>
              <a:t>рассказывает </a:t>
            </a:r>
            <a:r>
              <a:rPr lang="ru-RU" sz="2400" b="1" dirty="0"/>
              <a:t>об истории русской народной тряпичной куклы.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Схемы </a:t>
            </a:r>
            <a:r>
              <a:rPr lang="ru-RU" b="1" dirty="0">
                <a:solidFill>
                  <a:srgbClr val="C00000"/>
                </a:solidFill>
              </a:rPr>
              <a:t>и рисунки </a:t>
            </a:r>
            <a:r>
              <a:rPr lang="ru-RU" b="1" dirty="0"/>
              <a:t>помогут сделать тряпичных кукол своими руками. У нас и наших детей появилась уникальная возможность приобщиться к народной культуре, научиться древнему искусству - своими руками создавать кукольные образы. Книга адресована родителям и воспитателям детских садов, учителям по труду в школах - всем, кто жаждет создавать произведения кукольного искусства.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424" y="2609622"/>
            <a:ext cx="73265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 куклы не только играли - с ними справляли календарные обряды, призывали дождь в засуху или тепло в прохладную пору. Они были рядом на свадьбах и при рождении младенцев. С ними встречали гостей, их дарили на день рождения, придумывали о них сказки, делились радостями и невзгодами: куколка не выдаст, </a:t>
            </a:r>
            <a:r>
              <a:rPr lang="ru-RU" b="1" dirty="0" smtClean="0">
                <a:solidFill>
                  <a:srgbClr val="C00000"/>
                </a:solidFill>
              </a:rPr>
              <a:t>она</a:t>
            </a:r>
          </a:p>
          <a:p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</a:t>
            </a:r>
            <a:r>
              <a:rPr lang="ru-RU" b="1" dirty="0">
                <a:solidFill>
                  <a:srgbClr val="C00000"/>
                </a:solidFill>
              </a:rPr>
              <a:t>непременно   поможет</a:t>
            </a:r>
            <a:r>
              <a:rPr lang="ru-RU" b="1" dirty="0"/>
              <a:t>! 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246000" y="4535254"/>
            <a:ext cx="489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Через эти милые создания </a:t>
            </a:r>
            <a:r>
              <a:rPr lang="ru-RU" b="1" dirty="0" smtClean="0">
                <a:solidFill>
                  <a:srgbClr val="C00000"/>
                </a:solidFill>
              </a:rPr>
              <a:t>дети начинают </a:t>
            </a:r>
            <a:r>
              <a:rPr lang="ru-RU" b="1" dirty="0">
                <a:solidFill>
                  <a:srgbClr val="C00000"/>
                </a:solidFill>
              </a:rPr>
              <a:t>постигать свои корни. А значит, </a:t>
            </a:r>
            <a:r>
              <a:rPr lang="ru-RU" b="1" dirty="0" smtClean="0">
                <a:solidFill>
                  <a:srgbClr val="C00000"/>
                </a:solidFill>
              </a:rPr>
              <a:t>есть надежда</a:t>
            </a:r>
            <a:r>
              <a:rPr lang="ru-RU" b="1" dirty="0">
                <a:solidFill>
                  <a:srgbClr val="C00000"/>
                </a:solidFill>
              </a:rPr>
              <a:t>, что в стремительно меняющемся мире останется память предков, которая не даст забыть свою историю. К ней, генетической памяти, можно обратиться за помощью в самых трудных случаях.</a:t>
            </a:r>
          </a:p>
        </p:txBody>
      </p:sp>
      <p:pic>
        <p:nvPicPr>
          <p:cNvPr id="2051" name="Picture 3" descr="C:\Users\Александр\Desktop\репр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-1511" r="26480" b="-1"/>
          <a:stretch/>
        </p:blipFill>
        <p:spPr bwMode="auto">
          <a:xfrm>
            <a:off x="0" y="3927316"/>
            <a:ext cx="235194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Указаны также исторические факты о куклах</a:t>
            </a:r>
            <a:r>
              <a:rPr lang="ru-RU" sz="2000" b="1" dirty="0" smtClean="0"/>
              <a:t>. Иллюстраций </a:t>
            </a:r>
            <a:r>
              <a:rPr lang="ru-RU" sz="2000" b="1" dirty="0"/>
              <a:t>здесь </a:t>
            </a:r>
            <a:r>
              <a:rPr lang="ru-RU" sz="2000" b="1" dirty="0" smtClean="0"/>
              <a:t>очень </a:t>
            </a:r>
            <a:r>
              <a:rPr lang="ru-RU" sz="2000" b="1" dirty="0"/>
              <a:t>много, рассматривать книгу можно </a:t>
            </a:r>
            <a:r>
              <a:rPr lang="ru-RU" sz="2000" b="1" dirty="0" smtClean="0"/>
              <a:t>бесконечно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В </a:t>
            </a:r>
            <a:r>
              <a:rPr lang="ru-RU" sz="2000" b="1" dirty="0"/>
              <a:t>книге есть и сказки, и стихотворения, и цитаты, репродукции картин, фотографии кукол. Книга выполнена как художественный альбом, но при этом даны схемы изготовления кукол. </a:t>
            </a:r>
            <a:r>
              <a:rPr lang="ru-RU" sz="2000" b="1" dirty="0" smtClean="0"/>
              <a:t>Очень полезна для </a:t>
            </a:r>
            <a:r>
              <a:rPr lang="ru-RU" sz="2000" b="1" dirty="0"/>
              <a:t>детей, приобщает к русской культуре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Инструкции </a:t>
            </a:r>
            <a:r>
              <a:rPr lang="ru-RU" sz="2000" b="1" dirty="0">
                <a:solidFill>
                  <a:srgbClr val="C00000"/>
                </a:solidFill>
              </a:rPr>
              <a:t>и схемы, как делать кукол, в книге очень подробные</a:t>
            </a:r>
            <a:r>
              <a:rPr lang="ru-RU" sz="2000" b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780928"/>
            <a:ext cx="691276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4"/>
              </a:rPr>
              <a:t>Кукольный сундучок: Зайчик-на-пальчик и Заяц из платка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 err="1">
                <a:solidFill>
                  <a:srgbClr val="AA5222"/>
                </a:solidFill>
                <a:latin typeface="Times New Roman"/>
                <a:hlinkClick r:id="rId5"/>
              </a:rPr>
              <a:t>Утешница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6"/>
              </a:rPr>
              <a:t>Кукольный сундучок: </a:t>
            </a:r>
            <a:r>
              <a:rPr lang="ru-RU" b="1" dirty="0" err="1">
                <a:solidFill>
                  <a:srgbClr val="AA5222"/>
                </a:solidFill>
                <a:latin typeface="Times New Roman"/>
                <a:hlinkClick r:id="rId6"/>
              </a:rPr>
              <a:t>Пеленашки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u="sng" dirty="0">
                <a:solidFill>
                  <a:srgbClr val="AA5222"/>
                </a:solidFill>
                <a:latin typeface="Times New Roman"/>
                <a:hlinkClick r:id="rId7"/>
              </a:rPr>
              <a:t>Кукольный сундучок: Веснянка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8"/>
              </a:rPr>
              <a:t>Кукла Колокольчик (Кукольный Сундучок)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9"/>
              </a:rPr>
              <a:t>Мои публикации о народных промыслах и куклах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10"/>
              </a:rPr>
              <a:t>Кукольный сундучок: кукла </a:t>
            </a:r>
            <a:r>
              <a:rPr lang="ru-RU" b="1" dirty="0" err="1" smtClean="0">
                <a:solidFill>
                  <a:srgbClr val="AA5222"/>
                </a:solidFill>
                <a:latin typeface="Times New Roman"/>
                <a:hlinkClick r:id="rId10"/>
              </a:rPr>
              <a:t>стригушка</a:t>
            </a:r>
            <a:endParaRPr lang="ru-RU" b="1" dirty="0" smtClean="0">
              <a:solidFill>
                <a:srgbClr val="AA5222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3D75D0"/>
                </a:solidFill>
                <a:latin typeface="Times New Roman"/>
                <a:hlinkClick r:id="rId11"/>
              </a:rPr>
              <a:t>Кукольный сундучок: кукла из пакли </a:t>
            </a:r>
            <a:endParaRPr lang="ru-RU" b="1" dirty="0" smtClean="0">
              <a:solidFill>
                <a:srgbClr val="3D75D0"/>
              </a:solidFill>
              <a:latin typeface="Times New Roman"/>
              <a:hlinkClick r:id="rId11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3D75D0"/>
                </a:solidFill>
                <a:latin typeface="Times New Roman"/>
                <a:hlinkClick r:id="rId11"/>
              </a:rPr>
              <a:t>и </a:t>
            </a:r>
            <a:r>
              <a:rPr lang="ru-RU" b="1" dirty="0">
                <a:solidFill>
                  <a:srgbClr val="3D75D0"/>
                </a:solidFill>
                <a:latin typeface="Times New Roman"/>
                <a:hlinkClick r:id="rId11"/>
              </a:rPr>
              <a:t>кукла из травы</a:t>
            </a:r>
            <a:endParaRPr lang="ru-RU" b="1" i="0" dirty="0">
              <a:solidFill>
                <a:srgbClr val="3B1400"/>
              </a:solidFill>
              <a:effectLst/>
              <a:latin typeface="Times New Roman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6"/>
            <a:ext cx="1143569" cy="114356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10" y="5560010"/>
            <a:ext cx="1665722" cy="1052736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Куклы, связанные с возрастными посвящениями,</a:t>
            </a:r>
            <a:r>
              <a:rPr lang="ru-RU" dirty="0"/>
              <a:t> </a:t>
            </a:r>
            <a:r>
              <a:rPr lang="ru-RU" b="1" dirty="0"/>
              <a:t>служили символом и помощником перехода из одного состояния, возраста в другое. Например, кукла </a:t>
            </a:r>
            <a:r>
              <a:rPr lang="ru-RU" b="1" dirty="0" err="1">
                <a:solidFill>
                  <a:srgbClr val="C00000"/>
                </a:solidFill>
              </a:rPr>
              <a:t>Пеленашк</a:t>
            </a:r>
            <a:r>
              <a:rPr lang="ru-RU" b="1" dirty="0" err="1"/>
              <a:t>а</a:t>
            </a:r>
            <a:r>
              <a:rPr lang="ru-RU" b="1" dirty="0"/>
              <a:t> делалась для деток </a:t>
            </a:r>
            <a:r>
              <a:rPr lang="ru-RU" b="1" dirty="0" smtClean="0"/>
              <a:t>до </a:t>
            </a:r>
            <a:r>
              <a:rPr lang="ru-RU" b="1" dirty="0"/>
              <a:t>1 года, её сменяла </a:t>
            </a:r>
            <a:r>
              <a:rPr lang="ru-RU" b="1" dirty="0">
                <a:solidFill>
                  <a:srgbClr val="C00000"/>
                </a:solidFill>
              </a:rPr>
              <a:t>кукла Мамка или </a:t>
            </a:r>
            <a:r>
              <a:rPr lang="ru-RU" b="1" dirty="0" err="1">
                <a:solidFill>
                  <a:srgbClr val="C00000"/>
                </a:solidFill>
              </a:rPr>
              <a:t>Ведучка</a:t>
            </a:r>
            <a:r>
              <a:rPr lang="ru-RU" b="1" dirty="0">
                <a:solidFill>
                  <a:srgbClr val="C00000"/>
                </a:solidFill>
              </a:rPr>
              <a:t>  </a:t>
            </a:r>
            <a:r>
              <a:rPr lang="ru-RU" b="1" dirty="0"/>
              <a:t>— это образ женщины с ребёнком, недавно начавшим ходить, поэтому руки матери и ребёнка – одно целое, она его поддерживает, учит, ведёт, выводит в жизнь. Известна народная кукла </a:t>
            </a:r>
            <a:r>
              <a:rPr lang="ru-RU" b="1" dirty="0">
                <a:solidFill>
                  <a:srgbClr val="C00000"/>
                </a:solidFill>
              </a:rPr>
              <a:t>Неразлучники</a:t>
            </a:r>
            <a:r>
              <a:rPr lang="ru-RU" b="1" dirty="0"/>
              <a:t>, в которой одна общая рука, чтоб молодые шли по жизни «рука об руку».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228" y="3534073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 целительскую куклу </a:t>
            </a:r>
            <a:r>
              <a:rPr lang="ru-RU" b="1" dirty="0"/>
              <a:t>заговором переводили «дух болезни» с больного человека, словно снаряжали в поход, чтобы она унесла болезнь и этим помогла человеку излечиться. Затем  её сжигали или швыряли в реку, ставили на муравейник (в дупло), хоронили. Такова, например, </a:t>
            </a:r>
            <a:r>
              <a:rPr lang="ru-RU" b="1" dirty="0">
                <a:solidFill>
                  <a:srgbClr val="C00000"/>
                </a:solidFill>
              </a:rPr>
              <a:t>кукла </a:t>
            </a:r>
            <a:r>
              <a:rPr lang="ru-RU" b="1" dirty="0" err="1">
                <a:solidFill>
                  <a:srgbClr val="C00000"/>
                </a:solidFill>
              </a:rPr>
              <a:t>Куянчик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/>
              <a:t>– целительская </a:t>
            </a:r>
            <a:r>
              <a:rPr lang="ru-RU" b="1" dirty="0">
                <a:solidFill>
                  <a:srgbClr val="C00000"/>
                </a:solidFill>
              </a:rPr>
              <a:t>удмуртская </a:t>
            </a:r>
            <a:r>
              <a:rPr lang="ru-RU" b="1" dirty="0"/>
              <a:t>кукла, название которой происходит от слова «сбрасывать»; </a:t>
            </a:r>
            <a:r>
              <a:rPr lang="ru-RU" b="1" dirty="0" err="1">
                <a:solidFill>
                  <a:srgbClr val="C00000"/>
                </a:solidFill>
              </a:rPr>
              <a:t>Лухтак</a:t>
            </a:r>
            <a:r>
              <a:rPr lang="ru-RU" b="1" dirty="0">
                <a:solidFill>
                  <a:srgbClr val="C00000"/>
                </a:solidFill>
              </a:rPr>
              <a:t>,</a:t>
            </a:r>
            <a:r>
              <a:rPr lang="ru-RU" b="1" dirty="0"/>
              <a:t> которая издревле и по нынешний день живет в семьях </a:t>
            </a:r>
            <a:r>
              <a:rPr lang="ru-RU" b="1" dirty="0">
                <a:solidFill>
                  <a:srgbClr val="C00000"/>
                </a:solidFill>
              </a:rPr>
              <a:t>таджиков </a:t>
            </a:r>
            <a:r>
              <a:rPr lang="ru-RU" b="1" dirty="0"/>
              <a:t>высокогорных кишлаков. </a:t>
            </a:r>
            <a:r>
              <a:rPr lang="ru-RU" b="1" dirty="0" smtClean="0"/>
              <a:t>К </a:t>
            </a:r>
            <a:r>
              <a:rPr lang="ru-RU" b="1" dirty="0"/>
              <a:t>этому виду можно отнести </a:t>
            </a:r>
            <a:r>
              <a:rPr lang="ru-RU" b="1" dirty="0">
                <a:solidFill>
                  <a:srgbClr val="C00000"/>
                </a:solidFill>
              </a:rPr>
              <a:t>Кубышку-травницу</a:t>
            </a:r>
            <a:r>
              <a:rPr lang="ru-RU" b="1" dirty="0"/>
              <a:t>, </a:t>
            </a:r>
            <a:r>
              <a:rPr lang="ru-RU" b="1" dirty="0" smtClean="0"/>
              <a:t>для здоровья.</a:t>
            </a:r>
            <a:endParaRPr lang="ru-RU" b="1" dirty="0"/>
          </a:p>
        </p:txBody>
      </p:sp>
      <p:pic>
        <p:nvPicPr>
          <p:cNvPr id="409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4" t="71375" r="23245" b="9125"/>
          <a:stretch/>
        </p:blipFill>
        <p:spPr bwMode="auto">
          <a:xfrm>
            <a:off x="2563189" y="2348880"/>
            <a:ext cx="2217421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ександр\Desktop\аа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40625" r="23510" b="41375"/>
          <a:stretch/>
        </p:blipFill>
        <p:spPr bwMode="auto">
          <a:xfrm>
            <a:off x="3589608" y="5571207"/>
            <a:ext cx="2654012" cy="12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8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809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4"/>
              </a:rPr>
              <a:t>Кукольный сундучок: </a:t>
            </a:r>
            <a:r>
              <a:rPr lang="ru-RU" b="1" dirty="0" err="1">
                <a:solidFill>
                  <a:srgbClr val="AA5222"/>
                </a:solidFill>
                <a:latin typeface="Times New Roman"/>
                <a:hlinkClick r:id="rId4"/>
              </a:rPr>
              <a:t>Отдарок</a:t>
            </a:r>
            <a:r>
              <a:rPr lang="ru-RU" b="1" dirty="0">
                <a:solidFill>
                  <a:srgbClr val="AA5222"/>
                </a:solidFill>
                <a:latin typeface="Times New Roman"/>
                <a:hlinkClick r:id="rId4"/>
              </a:rPr>
              <a:t> на подарок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5"/>
              </a:rPr>
              <a:t>Кукольный сундучок: кукла Бабочка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u="sng" dirty="0" smtClean="0">
                <a:solidFill>
                  <a:srgbClr val="AA5222"/>
                </a:solidFill>
                <a:latin typeface="Times New Roman"/>
                <a:hlinkClick r:id="rId6"/>
              </a:rPr>
              <a:t>Кукольный </a:t>
            </a:r>
            <a:r>
              <a:rPr lang="ru-RU" b="1" u="sng" dirty="0">
                <a:solidFill>
                  <a:srgbClr val="AA5222"/>
                </a:solidFill>
                <a:latin typeface="Times New Roman"/>
                <a:hlinkClick r:id="rId6"/>
              </a:rPr>
              <a:t>сундучок: кукла Ангел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7"/>
              </a:rPr>
              <a:t>Кукольный сундучок: кукла Птичка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>
                <a:solidFill>
                  <a:srgbClr val="AA5222"/>
                </a:solidFill>
                <a:latin typeface="Times New Roman"/>
                <a:hlinkClick r:id="rId8"/>
              </a:rPr>
              <a:t>Кукольный сундучок: кукла </a:t>
            </a:r>
            <a:r>
              <a:rPr lang="ru-RU" b="1" dirty="0" err="1" smtClean="0">
                <a:solidFill>
                  <a:srgbClr val="AA5222"/>
                </a:solidFill>
                <a:latin typeface="Times New Roman"/>
                <a:hlinkClick r:id="rId8"/>
              </a:rPr>
              <a:t>Столбушка</a:t>
            </a:r>
            <a:endParaRPr lang="ru-RU" b="1" dirty="0" smtClean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dirty="0" smtClean="0">
                <a:solidFill>
                  <a:srgbClr val="AA5222"/>
                </a:solidFill>
                <a:latin typeface="Times New Roman"/>
                <a:hlinkClick r:id="rId9"/>
              </a:rPr>
              <a:t>Кукла </a:t>
            </a:r>
            <a:r>
              <a:rPr lang="ru-RU" b="1" dirty="0">
                <a:solidFill>
                  <a:srgbClr val="AA5222"/>
                </a:solidFill>
                <a:latin typeface="Times New Roman"/>
                <a:hlinkClick r:id="rId9"/>
              </a:rPr>
              <a:t>Колокольчик (Кукольный Сундучок</a:t>
            </a:r>
            <a:r>
              <a:rPr lang="ru-RU" dirty="0" smtClean="0">
                <a:solidFill>
                  <a:srgbClr val="AA5222"/>
                </a:solidFill>
                <a:latin typeface="Times New Roman"/>
                <a:hlinkClick r:id="rId9"/>
              </a:rPr>
              <a:t>)</a:t>
            </a:r>
            <a:r>
              <a:rPr lang="ru-RU" u="sng" dirty="0">
                <a:solidFill>
                  <a:srgbClr val="AA5222"/>
                </a:solidFill>
                <a:latin typeface="Times New Roman"/>
                <a:hlinkClick r:id="rId10"/>
              </a:rPr>
              <a:t> 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b="1" u="sng" dirty="0" smtClean="0">
                <a:solidFill>
                  <a:srgbClr val="AA5222"/>
                </a:solidFill>
                <a:latin typeface="Times New Roman"/>
                <a:hlinkClick r:id="rId10"/>
              </a:rPr>
              <a:t>Кукольный </a:t>
            </a:r>
            <a:r>
              <a:rPr lang="ru-RU" b="1" u="sng" dirty="0">
                <a:solidFill>
                  <a:srgbClr val="AA5222"/>
                </a:solidFill>
                <a:latin typeface="Times New Roman"/>
                <a:hlinkClick r:id="rId10"/>
              </a:rPr>
              <a:t>сундучок: кукла </a:t>
            </a:r>
            <a:r>
              <a:rPr lang="ru-RU" b="1" u="sng" dirty="0" err="1">
                <a:solidFill>
                  <a:srgbClr val="AA5222"/>
                </a:solidFill>
                <a:latin typeface="Times New Roman"/>
                <a:hlinkClick r:id="rId10"/>
              </a:rPr>
              <a:t>Покосница</a:t>
            </a:r>
            <a:endParaRPr lang="ru-RU" b="1" dirty="0">
              <a:solidFill>
                <a:srgbClr val="3B1400"/>
              </a:solidFill>
              <a:latin typeface="Times New Roman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ru-RU" b="0" i="0" dirty="0">
              <a:solidFill>
                <a:srgbClr val="3B1400"/>
              </a:solidFill>
              <a:effectLst/>
              <a:latin typeface="Times New Roman"/>
            </a:endParaRPr>
          </a:p>
        </p:txBody>
      </p:sp>
      <p:pic>
        <p:nvPicPr>
          <p:cNvPr id="3074" name="Picture 2" descr="C:\Users\Александр\Desktop\пп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0" b="66527"/>
          <a:stretch/>
        </p:blipFill>
        <p:spPr bwMode="auto">
          <a:xfrm>
            <a:off x="5004382" y="2072415"/>
            <a:ext cx="1710454" cy="118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ксандр\Desktop\499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26287" r="23120" b="25569"/>
          <a:stretch/>
        </p:blipFill>
        <p:spPr bwMode="auto">
          <a:xfrm>
            <a:off x="4662321" y="692696"/>
            <a:ext cx="2394577" cy="141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84689"/>
            <a:ext cx="1800225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Александр\Desktop\websiteplanet-qr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17" y="3284984"/>
            <a:ext cx="3105150" cy="33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лександр\Desktop\нн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659390"/>
            <a:ext cx="2160240" cy="163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0" y="-99392"/>
            <a:ext cx="236806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лександр\Desktop\КЕПКЕП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9" y="2852936"/>
            <a:ext cx="2366211" cy="40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лександр\Desktop\КАРТОТЕКА PNG\РУСЬ   РОССИЯ\РУСЬ   РОССИЯ\Россия\2026 год ен России\ртп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r="52141"/>
          <a:stretch/>
        </p:blipFill>
        <p:spPr bwMode="auto">
          <a:xfrm>
            <a:off x="-38182" y="-315416"/>
            <a:ext cx="3248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3250" r="13180" b="3022"/>
          <a:stretch/>
        </p:blipFill>
        <p:spPr bwMode="auto">
          <a:xfrm flipH="1">
            <a:off x="971600" y="2860309"/>
            <a:ext cx="1727226" cy="39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ександр\Desktop\вва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55350" y="5085183"/>
            <a:ext cx="440273" cy="2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88022" y="2221878"/>
            <a:ext cx="5930696" cy="2857603"/>
          </a:xfrm>
          <a:prstGeom prst="rect">
            <a:avLst/>
          </a:prstGeom>
          <a:noFill/>
          <a:effectLst>
            <a:outerShdw blurRad="50800" dist="50800" algn="ctr" rotWithShape="0">
              <a:schemeClr val="bg1"/>
            </a:outerShdw>
          </a:effectLst>
        </p:spPr>
        <p:txBody>
          <a:bodyPr wrap="none" lIns="91440" tIns="45720" rIns="91440" bIns="45720">
            <a:prstTxWarp prst="textCascadeDown">
              <a:avLst>
                <a:gd name="adj" fmla="val 60752"/>
              </a:avLst>
            </a:prstTxWarp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МАСТЕР-</a:t>
            </a:r>
          </a:p>
          <a:p>
            <a:r>
              <a:rPr lang="ru-RU" sz="5400" b="1" dirty="0" smtClean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КЛАСС</a:t>
            </a:r>
            <a:endParaRPr lang="ru-RU" sz="5400" b="1" cap="none" spc="0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2" descr="C:\Users\Александр\Desktop\РАБОТА\2.  МЕРОПРИЯТИЯ- КАРТОТЕКИ\РАБОТА\2. ПРЕЗЕНТАЦИИ ВИРТУАЛКА\ПРЕЗЕНТ  ВИРТУАЛ ВЫСТ\2026 ВИРТ ВЫСТАВКА\1. ЕДИНСТВО НАРОДОВ РОССИИ\КУКЛЫ НАРОДОВ РОССИИ\ПНГ\695405_4-fridrikh-enge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1556792"/>
            <a:ext cx="44481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5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9512" y="884068"/>
            <a:ext cx="77048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4"/>
              </a:rPr>
              <a:t>Кукла-оберег «Валдайский колокольчик</a:t>
            </a:r>
            <a:r>
              <a:rPr lang="ru-RU" sz="1400" b="1" u="sng" dirty="0" smtClean="0">
                <a:solidFill>
                  <a:srgbClr val="0000FF"/>
                </a:solidFill>
                <a:ea typeface="Calibri"/>
                <a:cs typeface="Times New Roman"/>
                <a:hlinkClick r:id="rId4"/>
              </a:rPr>
              <a:t>»</a:t>
            </a:r>
            <a:r>
              <a:rPr lang="ru-RU" sz="1400" b="1" dirty="0" smtClean="0">
                <a:ea typeface="Calibri"/>
                <a:cs typeface="Times New Roman"/>
              </a:rPr>
              <a:t>.</a:t>
            </a:r>
            <a:endParaRPr lang="ru-RU" sz="1400" b="1" u="sng" dirty="0" smtClean="0">
              <a:solidFill>
                <a:srgbClr val="0000FF"/>
              </a:solidFill>
              <a:ea typeface="Calibri"/>
              <a:cs typeface="Times New Roman"/>
              <a:hlinkClick r:id="rId5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 smtClean="0">
                <a:solidFill>
                  <a:srgbClr val="0000FF"/>
                </a:solidFill>
                <a:ea typeface="Calibri"/>
                <a:cs typeface="Times New Roman"/>
                <a:hlinkClick r:id="rId5"/>
              </a:rPr>
              <a:t>«</a:t>
            </a: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5"/>
              </a:rPr>
              <a:t>История русской куклы. </a:t>
            </a:r>
            <a:r>
              <a:rPr lang="ru-RU" sz="1400" b="1" u="sng" dirty="0" smtClean="0">
                <a:solidFill>
                  <a:srgbClr val="0000FF"/>
                </a:solidFill>
                <a:ea typeface="Calibri"/>
                <a:cs typeface="Times New Roman"/>
                <a:hlinkClick r:id="rId5"/>
              </a:rPr>
              <a:t>Кукла-оберег»</a:t>
            </a:r>
            <a:endParaRPr lang="ru-RU" sz="1400" b="1" dirty="0"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6"/>
              </a:rPr>
              <a:t>Кукла-оберег «Масленица» своими руками</a:t>
            </a:r>
            <a:r>
              <a:rPr lang="ru-RU" sz="1400" b="1" dirty="0">
                <a:ea typeface="Calibri"/>
                <a:cs typeface="Times New Roman"/>
              </a:rPr>
              <a:t> 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Кукла-оберег «</a:t>
            </a:r>
            <a:r>
              <a:rPr lang="ru-RU" sz="1400" b="1" u="sng" dirty="0" err="1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Зерновушка</a:t>
            </a: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» своими руками. </a:t>
            </a:r>
            <a:endParaRPr lang="ru-RU" sz="1400" b="1" u="sng" dirty="0" smtClean="0">
              <a:solidFill>
                <a:srgbClr val="0000FF"/>
              </a:solidFill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 smtClean="0">
                <a:solidFill>
                  <a:srgbClr val="0000FF"/>
                </a:solidFill>
                <a:ea typeface="Calibri"/>
                <a:cs typeface="Times New Roman"/>
                <a:hlinkClick r:id="rId8"/>
              </a:rPr>
              <a:t>Мастер-класс </a:t>
            </a: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8"/>
              </a:rPr>
              <a:t>«Кукла-оберег «На счастье»</a:t>
            </a:r>
            <a:endParaRPr lang="ru-RU" sz="1400" b="1" dirty="0"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9"/>
              </a:rPr>
              <a:t>Мастер-класс для детей подготовительной группы «Кукла-оберег </a:t>
            </a:r>
            <a:r>
              <a:rPr lang="ru-RU" sz="1400" b="1" u="sng" dirty="0" err="1">
                <a:solidFill>
                  <a:srgbClr val="0000FF"/>
                </a:solidFill>
                <a:ea typeface="Calibri"/>
                <a:cs typeface="Times New Roman"/>
                <a:hlinkClick r:id="rId9"/>
              </a:rPr>
              <a:t>Пеленашка</a:t>
            </a: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9"/>
              </a:rPr>
              <a:t>»</a:t>
            </a:r>
            <a:endParaRPr lang="ru-RU" sz="1400" b="1" dirty="0"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10"/>
              </a:rPr>
              <a:t>Мастер-класс для родителей с детьми «Игровая кукла-оберег «Зайчик-на-</a:t>
            </a:r>
            <a:r>
              <a:rPr lang="ru-RU" sz="1400" b="1" u="sng" dirty="0" err="1">
                <a:solidFill>
                  <a:srgbClr val="0000FF"/>
                </a:solidFill>
                <a:ea typeface="Calibri"/>
                <a:cs typeface="Times New Roman"/>
                <a:hlinkClick r:id="rId10"/>
              </a:rPr>
              <a:t>пальчик»</a:t>
            </a:r>
            <a:r>
              <a:rPr lang="ru-RU" sz="1400" b="1" dirty="0" err="1">
                <a:ea typeface="Calibri"/>
                <a:cs typeface="Times New Roman"/>
              </a:rPr>
              <a:t>ель</a:t>
            </a:r>
            <a:r>
              <a:rPr lang="ru-RU" sz="1400" b="1" dirty="0">
                <a:ea typeface="Calibri"/>
                <a:cs typeface="Times New Roman"/>
              </a:rPr>
              <a:t>: 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11"/>
              </a:rPr>
              <a:t>Мастер-класс «Марийская кукла-оберег своими руками»</a:t>
            </a:r>
            <a:endParaRPr lang="ru-RU" sz="1400" b="1" dirty="0"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12"/>
              </a:rPr>
              <a:t>Мастер-класс с родителями «Кукла-оберег»</a:t>
            </a:r>
            <a:endParaRPr lang="ru-RU" sz="1400" b="1" dirty="0"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ru-RU" sz="1400" b="1" u="sng" dirty="0">
                <a:solidFill>
                  <a:srgbClr val="0000FF"/>
                </a:solidFill>
                <a:ea typeface="Calibri"/>
                <a:cs typeface="Times New Roman"/>
                <a:hlinkClick r:id="rId13"/>
              </a:rPr>
              <a:t>Народная кукла-оберег в игре современных детей</a:t>
            </a:r>
            <a:endParaRPr lang="ru-RU" sz="1400" b="1" dirty="0"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22890" y="17675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  <a:hlinkClick r:id="rId14"/>
              </a:rPr>
              <a:t>МАСТЕР КЛАСС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0244" name="Picture 4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42" y="243312"/>
            <a:ext cx="2110115" cy="212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15" y="216286"/>
            <a:ext cx="667782" cy="66778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29" y="955463"/>
            <a:ext cx="702965" cy="70296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40" y="4624148"/>
            <a:ext cx="7029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hlinkClick r:id="rId18"/>
              </a:rPr>
              <a:t>Мастер-класс по изготовлению </a:t>
            </a:r>
            <a:r>
              <a:rPr lang="ru-RU" b="1" dirty="0">
                <a:solidFill>
                  <a:srgbClr val="C00000"/>
                </a:solidFill>
                <a:hlinkClick r:id="rId18"/>
              </a:rPr>
              <a:t>календаря </a:t>
            </a:r>
            <a:r>
              <a:rPr lang="ru-RU" b="1" dirty="0" smtClean="0">
                <a:solidFill>
                  <a:srgbClr val="C00000"/>
                </a:solidFill>
                <a:hlinkClick r:id="rId18"/>
              </a:rPr>
              <a:t>                               русской</a:t>
            </a:r>
          </a:p>
          <a:p>
            <a:r>
              <a:rPr lang="ru-RU" b="1" dirty="0" smtClean="0">
                <a:solidFill>
                  <a:srgbClr val="C00000"/>
                </a:solidFill>
                <a:hlinkClick r:id="rId18"/>
              </a:rPr>
              <a:t> </a:t>
            </a:r>
            <a:r>
              <a:rPr lang="ru-RU" b="1" dirty="0">
                <a:solidFill>
                  <a:srgbClr val="C00000"/>
                </a:solidFill>
                <a:hlinkClick r:id="rId18"/>
              </a:rPr>
              <a:t>народной куклы-закрутки </a:t>
            </a:r>
            <a:r>
              <a:rPr lang="ru-RU" b="1" dirty="0">
                <a:hlinkClick r:id="rId18"/>
              </a:rPr>
              <a:t>«Хоровод кукол»</a:t>
            </a:r>
            <a:endParaRPr lang="ru-RU" b="1" dirty="0"/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60" y="4306358"/>
            <a:ext cx="1146981" cy="114698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84" y="1306946"/>
            <a:ext cx="656963" cy="6569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72" y="2024987"/>
            <a:ext cx="718422" cy="71842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6" y="5515491"/>
            <a:ext cx="1193327" cy="119332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23123" y="5871005"/>
            <a:ext cx="1780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hlinkClick r:id="rId23"/>
              </a:rPr>
              <a:t>Создание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hlinkClick r:id="rId23"/>
              </a:rPr>
              <a:t>ростовой </a:t>
            </a:r>
            <a:r>
              <a:rPr lang="ru-RU" b="1" dirty="0">
                <a:solidFill>
                  <a:srgbClr val="0033CC"/>
                </a:solidFill>
                <a:hlinkClick r:id="rId23"/>
              </a:rPr>
              <a:t>куклы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52" y="5506369"/>
            <a:ext cx="1171557" cy="117155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64283" y="5889851"/>
            <a:ext cx="2690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hlinkClick r:id="rId25"/>
              </a:rPr>
              <a:t>Шаблоны ростовые </a:t>
            </a:r>
            <a:r>
              <a:rPr lang="ru-RU" b="1" dirty="0" smtClean="0">
                <a:solidFill>
                  <a:srgbClr val="222222"/>
                </a:solidFill>
                <a:hlinkClick r:id="rId25"/>
              </a:rPr>
              <a:t>куклы скачать</a:t>
            </a:r>
            <a:endParaRPr lang="ru-RU" b="1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36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1. Технология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изготовления игрушек из бумажного теста.</a:t>
            </a:r>
          </a:p>
        </p:txBody>
      </p:sp>
      <p:pic>
        <p:nvPicPr>
          <p:cNvPr id="18434" name="Picture 2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716796"/>
            <a:ext cx="2736304" cy="27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31696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2. Технология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изготовления верховых кукол с применением газет и ваты.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8994" y="29227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33CC"/>
                </a:solidFill>
                <a:latin typeface="Arial Black" pitchFamily="34" charset="0"/>
              </a:rPr>
              <a:t>3. Технология </a:t>
            </a:r>
            <a:r>
              <a:rPr lang="ru-RU" sz="2400" dirty="0">
                <a:solidFill>
                  <a:srgbClr val="0033CC"/>
                </a:solidFill>
                <a:latin typeface="Arial Black" pitchFamily="34" charset="0"/>
              </a:rPr>
              <a:t>изготовления игрушек на основе куриного яйца.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1560" y="449596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4. Изготовление </a:t>
            </a:r>
            <a:r>
              <a:rPr lang="ru-RU" sz="2400" b="1" dirty="0">
                <a:solidFill>
                  <a:srgbClr val="0033CC"/>
                </a:solidFill>
                <a:latin typeface="Arial Black" pitchFamily="34" charset="0"/>
              </a:rPr>
              <a:t>кукол на основе пластиковых бутылок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.</a:t>
            </a:r>
            <a:endParaRPr lang="en-US" sz="24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endParaRPr lang="ru-RU" sz="2400" b="1" dirty="0" smtClean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5 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  <a:hlinkClick r:id="rId4"/>
              </a:rPr>
              <a:t>Скачать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картинки</a:t>
            </a:r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 Black" pitchFamily="34" charset="0"/>
              </a:rPr>
              <a:t>png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«русские куклы» 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4139952" y="188640"/>
            <a:ext cx="816154" cy="5400600"/>
          </a:xfrm>
          <a:prstGeom prst="rightBrace">
            <a:avLst>
              <a:gd name="adj1" fmla="val 29395"/>
              <a:gd name="adj2" fmla="val 4023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5" name="Picture 3" descr="C:\Users\Александр\Desktop\websiteplanet-q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60" y="3842922"/>
            <a:ext cx="2781017" cy="27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Александр\Desktop\d2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38" y="5233431"/>
            <a:ext cx="1008112" cy="15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C:\Users\Александр\Desktop\d6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5192535"/>
            <a:ext cx="1166504" cy="16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:\Users\Александр\Desktop\d6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03" y="5212085"/>
            <a:ext cx="1008112" cy="152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C:\Users\Александр\Desktop\d58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117" y="5065386"/>
            <a:ext cx="1107012" cy="173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21665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Стихи</a:t>
            </a:r>
            <a:r>
              <a:rPr lang="ru-RU" sz="2400" dirty="0">
                <a:solidFill>
                  <a:srgbClr val="0033CC"/>
                </a:solidFill>
                <a:latin typeface="Arial Black" pitchFamily="34" charset="0"/>
              </a:rPr>
              <a:t> про </a:t>
            </a:r>
            <a:r>
              <a:rPr lang="ru-RU" sz="2400" dirty="0" smtClean="0">
                <a:solidFill>
                  <a:srgbClr val="0033CC"/>
                </a:solidFill>
                <a:latin typeface="Arial Black" pitchFamily="34" charset="0"/>
              </a:rPr>
              <a:t>кукол – большая коллекция</a:t>
            </a:r>
            <a:endParaRPr lang="ru-RU" sz="2400" dirty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21506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1665"/>
            <a:ext cx="2085910" cy="20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Александр\Desktop\websiteplanet-qr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86" y="173001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79712" y="2320290"/>
            <a:ext cx="4679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Пословицы и поговорки </a:t>
            </a:r>
            <a:endParaRPr lang="ru-RU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rgbClr val="0033CC"/>
                </a:solidFill>
                <a:latin typeface="Arial Black" pitchFamily="34" charset="0"/>
              </a:rPr>
              <a:t>о </a:t>
            </a:r>
            <a:r>
              <a:rPr lang="ru-RU" sz="2400" dirty="0">
                <a:solidFill>
                  <a:srgbClr val="0033CC"/>
                </a:solidFill>
                <a:latin typeface="Arial Black" pitchFamily="34" charset="0"/>
              </a:rPr>
              <a:t>куклах</a:t>
            </a:r>
          </a:p>
        </p:txBody>
      </p:sp>
      <p:pic>
        <p:nvPicPr>
          <p:cNvPr id="21508" name="Picture 4" descr="C:\Users\Александр\Desktop\websiteplanet-qr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11840"/>
            <a:ext cx="2116214" cy="21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2686" y="4457130"/>
            <a:ext cx="3046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Песни</a:t>
            </a:r>
            <a:r>
              <a:rPr lang="ru-RU" sz="2400" dirty="0" smtClean="0">
                <a:solidFill>
                  <a:srgbClr val="0033CC"/>
                </a:solidFill>
                <a:latin typeface="Arial Black" pitchFamily="34" charset="0"/>
              </a:rPr>
              <a:t> о </a:t>
            </a:r>
            <a:r>
              <a:rPr lang="ru-RU" sz="2400" dirty="0">
                <a:solidFill>
                  <a:srgbClr val="0033CC"/>
                </a:solidFill>
                <a:latin typeface="Arial Black" pitchFamily="34" charset="0"/>
              </a:rPr>
              <a:t>куклах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49561" y="6058828"/>
            <a:ext cx="3532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C0FF"/>
                </a:solidFill>
                <a:hlinkClick r:id="rId6"/>
              </a:rPr>
              <a:t>Сборник песен  </a:t>
            </a:r>
            <a:r>
              <a:rPr lang="ru-RU" sz="1600" b="1" dirty="0" smtClean="0">
                <a:solidFill>
                  <a:srgbClr val="00C0FF"/>
                </a:solidFill>
                <a:hlinkClick r:id="rId6"/>
              </a:rPr>
              <a:t>о </a:t>
            </a:r>
            <a:r>
              <a:rPr lang="ru-RU" sz="1600" b="1" dirty="0">
                <a:solidFill>
                  <a:srgbClr val="00C0FF"/>
                </a:solidFill>
                <a:hlinkClick r:id="rId6"/>
              </a:rPr>
              <a:t>куклах для детей</a:t>
            </a:r>
            <a:endParaRPr lang="ru-RU" sz="1600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38274"/>
            <a:ext cx="779663" cy="779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:\Users\Александр\Desktop\нернер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5066" r="25287" b="7217"/>
          <a:stretch/>
        </p:blipFill>
        <p:spPr bwMode="auto">
          <a:xfrm>
            <a:off x="4682071" y="2602287"/>
            <a:ext cx="2446061" cy="4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Александр\Desktop\рпро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32075" r="12734" b="21483"/>
          <a:stretch/>
        </p:blipFill>
        <p:spPr bwMode="auto">
          <a:xfrm>
            <a:off x="2267744" y="418633"/>
            <a:ext cx="3384376" cy="19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128" y="103399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9AD0"/>
                </a:solidFill>
                <a:latin typeface="Arial Black" pitchFamily="34" charset="0"/>
              </a:rPr>
              <a:t>Своими руками: веселый </a:t>
            </a:r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кукольный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театр. </a:t>
            </a:r>
            <a:r>
              <a:rPr lang="ru-RU" sz="2400" dirty="0" smtClean="0">
                <a:solidFill>
                  <a:srgbClr val="009AD0"/>
                </a:solidFill>
                <a:latin typeface="Arial Black" pitchFamily="34" charset="0"/>
              </a:rPr>
              <a:t>Делаем </a:t>
            </a:r>
            <a:r>
              <a:rPr lang="ru-RU" sz="2400" dirty="0">
                <a:solidFill>
                  <a:srgbClr val="009AD0"/>
                </a:solidFill>
                <a:latin typeface="Arial Black" pitchFamily="34" charset="0"/>
              </a:rPr>
              <a:t>с детьми</a:t>
            </a:r>
          </a:p>
        </p:txBody>
      </p:sp>
      <p:pic>
        <p:nvPicPr>
          <p:cNvPr id="35842" name="Picture 2" descr="C:\Users\Александр\Desktop\websiteplanet-q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55" y="983109"/>
            <a:ext cx="2416671" cy="24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Александр\Desktop\websiteplanet-qr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96" y="2245271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Александр\Desktop\websiteplanet-qr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02521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C:\Users\Александр\Desktop\КАРТОТЕКА PNG\РУСЬ   РОССИЯ\РУСЬ   РОССИЯ\русские кулы\d2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956" y="3552306"/>
            <a:ext cx="2047289" cy="32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:\Users\Александр\Desktop\КАРТОТЕКА PNG\РУСЬ   РОССИЯ\РУСЬ   РОССИЯ\русские кулы\d58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979342"/>
            <a:ext cx="2016224" cy="3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78" y="934396"/>
            <a:ext cx="2769561" cy="118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2" name="Picture 12" descr="C:\Users\Александр\Desktop\рер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8" t="25290" r="4240" b="16017"/>
          <a:stretch/>
        </p:blipFill>
        <p:spPr bwMode="auto">
          <a:xfrm>
            <a:off x="1870333" y="4738451"/>
            <a:ext cx="2053595" cy="21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5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056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D6"/>
                </a:solidFill>
              </a:rPr>
              <a:t>Народная кукла, их разнообразие – это некий язык, код устройства мироздания. Объяснение многогранности мира, его настоящего и будущего. Единение всего без отторжения любых существующих элементов, составляющих этот мир. </a:t>
            </a:r>
          </a:p>
          <a:p>
            <a:pPr algn="just"/>
            <a:r>
              <a:rPr lang="ru-RU" sz="2000" b="1" dirty="0" smtClean="0">
                <a:solidFill>
                  <a:srgbClr val="0000D6"/>
                </a:solidFill>
              </a:rPr>
              <a:t>Тряпичная </a:t>
            </a:r>
            <a:r>
              <a:rPr lang="ru-RU" sz="2000" b="1" dirty="0">
                <a:solidFill>
                  <a:srgbClr val="0000D6"/>
                </a:solidFill>
              </a:rPr>
              <a:t>кукла передавала по наследству из поколения </a:t>
            </a:r>
            <a:endParaRPr lang="ru-RU" sz="2000" b="1" dirty="0" smtClean="0">
              <a:solidFill>
                <a:srgbClr val="0000D6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D6"/>
                </a:solidFill>
              </a:rPr>
              <a:t>в </a:t>
            </a:r>
            <a:r>
              <a:rPr lang="ru-RU" sz="2000" b="1" dirty="0">
                <a:solidFill>
                  <a:srgbClr val="0000D6"/>
                </a:solidFill>
              </a:rPr>
              <a:t>поколение код гармоничного устройства триединого мира. Являясь переходным мостиком между материей </a:t>
            </a:r>
            <a:r>
              <a:rPr lang="ru-RU" sz="2000" b="1" dirty="0">
                <a:solidFill>
                  <a:srgbClr val="0000D6"/>
                </a:solidFill>
              </a:rPr>
              <a:t> </a:t>
            </a:r>
            <a:r>
              <a:rPr lang="ru-RU" sz="2000" b="1" dirty="0" smtClean="0">
                <a:solidFill>
                  <a:srgbClr val="0000D6"/>
                </a:solidFill>
              </a:rPr>
              <a:t>и </a:t>
            </a:r>
            <a:r>
              <a:rPr lang="ru-RU" sz="2000" b="1" dirty="0">
                <a:solidFill>
                  <a:srgbClr val="0000D6"/>
                </a:solidFill>
              </a:rPr>
              <a:t>духом, она соединяла в себе представления о бытии, </a:t>
            </a:r>
            <a:r>
              <a:rPr lang="ru-RU" sz="2000" b="1" dirty="0">
                <a:solidFill>
                  <a:srgbClr val="0000D6"/>
                </a:solidFill>
              </a:rPr>
              <a:t> </a:t>
            </a:r>
            <a:r>
              <a:rPr lang="ru-RU" sz="2000" b="1" dirty="0" smtClean="0">
                <a:solidFill>
                  <a:srgbClr val="0000D6"/>
                </a:solidFill>
              </a:rPr>
              <a:t>о </a:t>
            </a:r>
            <a:r>
              <a:rPr lang="ru-RU" sz="2000" b="1" dirty="0">
                <a:solidFill>
                  <a:srgbClr val="0000D6"/>
                </a:solidFill>
              </a:rPr>
              <a:t>жизни </a:t>
            </a:r>
            <a:endParaRPr lang="ru-RU" sz="2000" b="1" dirty="0" smtClean="0">
              <a:solidFill>
                <a:srgbClr val="0000D6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D6"/>
                </a:solidFill>
              </a:rPr>
              <a:t>и </a:t>
            </a:r>
            <a:r>
              <a:rPr lang="ru-RU" sz="2000" b="1" dirty="0">
                <a:solidFill>
                  <a:srgbClr val="0000D6"/>
                </a:solidFill>
              </a:rPr>
              <a:t>смерти</a:t>
            </a:r>
            <a:r>
              <a:rPr lang="ru-RU" sz="2000" b="1" dirty="0" smtClean="0">
                <a:solidFill>
                  <a:srgbClr val="0000D6"/>
                </a:solidFill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0000D6"/>
                </a:solidFill>
              </a:rPr>
              <a:t>Кукла </a:t>
            </a:r>
            <a:r>
              <a:rPr lang="ru-RU" sz="2000" b="1" dirty="0">
                <a:solidFill>
                  <a:srgbClr val="0000D6"/>
                </a:solidFill>
              </a:rPr>
              <a:t>была и останется величайшим памятником культурного наследия человечества. Она сохранилась </a:t>
            </a:r>
            <a:endParaRPr lang="ru-RU" sz="2000" b="1" dirty="0" smtClean="0">
              <a:solidFill>
                <a:srgbClr val="0000D6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D6"/>
                </a:solidFill>
              </a:rPr>
              <a:t>в </a:t>
            </a:r>
            <a:r>
              <a:rPr lang="ru-RU" sz="2000" b="1" dirty="0">
                <a:solidFill>
                  <a:srgbClr val="0000D6"/>
                </a:solidFill>
              </a:rPr>
              <a:t>памяти народа общими очертаниями, ассимилировалась, приобретя некоторые характерные черты в соответствии </a:t>
            </a:r>
            <a:endParaRPr lang="ru-RU" sz="2000" b="1" dirty="0" smtClean="0">
              <a:solidFill>
                <a:srgbClr val="0000D6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D6"/>
                </a:solidFill>
              </a:rPr>
              <a:t>с </a:t>
            </a:r>
            <a:r>
              <a:rPr lang="ru-RU" sz="2000" b="1" dirty="0">
                <a:solidFill>
                  <a:srgbClr val="0000D6"/>
                </a:solidFill>
              </a:rPr>
              <a:t>местностью, обычаями, течением времени.</a:t>
            </a:r>
          </a:p>
        </p:txBody>
      </p:sp>
      <p:pic>
        <p:nvPicPr>
          <p:cNvPr id="22534" name="Picture 6" descr="C:\Users\Александр\Desktop\foni-papik-pro-5ap4-p-kartinki-karta-rossii-trikolor-na-prozrach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540" y="4255345"/>
            <a:ext cx="4680520" cy="26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Александр\Desktop\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40260" r="4764" b="3148"/>
          <a:stretch/>
        </p:blipFill>
        <p:spPr bwMode="auto">
          <a:xfrm>
            <a:off x="-35397" y="4712062"/>
            <a:ext cx="2702033" cy="19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Александр\Desktop\ртпер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26880" r="11606" b="3411"/>
          <a:stretch/>
        </p:blipFill>
        <p:spPr bwMode="auto">
          <a:xfrm>
            <a:off x="5364088" y="4582970"/>
            <a:ext cx="2242785" cy="204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Александр\Desktop\КАРТОТЕКА PNG\РУСЬ   РОССИЯ\РУСЬ   РОССИЯ\русские кулы\d2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4087"/>
            <a:ext cx="1520675" cy="23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C:\Users\Александр\Desktop\foni-papik-pro-5ap4-p-kartinki-karta-rossii-trikolor-na-prozrach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540" y="4255345"/>
            <a:ext cx="4680520" cy="26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Александр\Desktop\рпе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40260" r="4764" b="3148"/>
          <a:stretch/>
        </p:blipFill>
        <p:spPr bwMode="auto">
          <a:xfrm>
            <a:off x="-35397" y="4712062"/>
            <a:ext cx="2702033" cy="19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Александр\Desktop\ртпер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26880" r="11606" b="3411"/>
          <a:stretch/>
        </p:blipFill>
        <p:spPr bwMode="auto">
          <a:xfrm>
            <a:off x="5364088" y="4582970"/>
            <a:ext cx="2242785" cy="204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A20000"/>
                </a:solidFill>
              </a:rPr>
              <a:t>На протяжении веков </a:t>
            </a:r>
            <a:r>
              <a:rPr lang="ru-RU" b="1" dirty="0" smtClean="0">
                <a:solidFill>
                  <a:srgbClr val="A20000"/>
                </a:solidFill>
              </a:rPr>
              <a:t>кукла отражала </a:t>
            </a:r>
            <a:r>
              <a:rPr lang="ru-RU" b="1" dirty="0">
                <a:solidFill>
                  <a:srgbClr val="A20000"/>
                </a:solidFill>
              </a:rPr>
              <a:t>жизненный уклад российского общества, являлась неотъемлемой частью народного творчества. Она менялась вместе с культурой, вбирая в себя ее национальные особенности и своеобразие.  </a:t>
            </a:r>
            <a:r>
              <a:rPr lang="ru-RU" b="1" dirty="0" smtClean="0">
                <a:solidFill>
                  <a:srgbClr val="A20000"/>
                </a:solidFill>
              </a:rPr>
              <a:t>Действительно</a:t>
            </a:r>
            <a:r>
              <a:rPr lang="ru-RU" b="1" dirty="0">
                <a:solidFill>
                  <a:srgbClr val="A20000"/>
                </a:solidFill>
              </a:rPr>
              <a:t>, игрушка многогранна и является носителем культурных ценностей, этических и эстетических норм и отражает менталитет этноса.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69192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A20000"/>
                </a:solidFill>
              </a:rPr>
              <a:t>Кукла, сделанная из ткани, травы, соломы содержит сокровенную родовую информацию, а также информацию любви, защиты, доброжелательности. В этих куклах живет память народа, через которых устанавливается связь между поколениями, объединяются предки с потомками</a:t>
            </a:r>
            <a:r>
              <a:rPr lang="ru-RU" b="1" dirty="0" smtClean="0">
                <a:solidFill>
                  <a:srgbClr val="A20000"/>
                </a:solidFill>
              </a:rPr>
              <a:t>. Кукла </a:t>
            </a:r>
            <a:r>
              <a:rPr lang="ru-RU" b="1" dirty="0">
                <a:solidFill>
                  <a:srgbClr val="A20000"/>
                </a:solidFill>
              </a:rPr>
              <a:t>– зримый посредник между миром детства и миром взрослых. Через кукольный мир дети входят в жизнь полноправными членами общества, а для взрослых – это единственная возможность вернуться в мир детства.</a:t>
            </a:r>
          </a:p>
        </p:txBody>
      </p:sp>
      <p:pic>
        <p:nvPicPr>
          <p:cNvPr id="31745" name="Picture 1" descr="C:\Users\Александр\Desktop\d10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72" y="4598110"/>
            <a:ext cx="1152128" cy="18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Александр\Desktop\d1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62" y="4181920"/>
            <a:ext cx="1716875" cy="26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Александр\Desktop\d2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4" y="4712062"/>
            <a:ext cx="1368152" cy="21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5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54025"/>
            <a:ext cx="871296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Источники  </a:t>
            </a:r>
          </a:p>
          <a:p>
            <a:r>
              <a:rPr lang="ru-RU" sz="1200" dirty="0" smtClean="0">
                <a:solidFill>
                  <a:schemeClr val="bg1"/>
                </a:solidFill>
                <a:hlinkClick r:id="rId3"/>
              </a:rPr>
              <a:t>ФОТО СЛАЙДА 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www.culture.ru/events/3109086/master-klass-kukla-rossiyanochka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pPr fontAlgn="base">
              <a:buFont typeface="+mj-lt"/>
              <a:buAutoNum type="arabicPeriod"/>
            </a:pPr>
            <a:r>
              <a:rPr lang="ru-RU" sz="1200" b="1" dirty="0" err="1">
                <a:solidFill>
                  <a:schemeClr val="bg1"/>
                </a:solidFill>
              </a:rPr>
              <a:t>Коринец</a:t>
            </a:r>
            <a:r>
              <a:rPr lang="ru-RU" sz="1200" b="1" dirty="0">
                <a:solidFill>
                  <a:schemeClr val="bg1"/>
                </a:solidFill>
              </a:rPr>
              <a:t> Ю. Юрий </a:t>
            </a:r>
            <a:r>
              <a:rPr lang="ru-RU" sz="1200" b="1" dirty="0" err="1">
                <a:solidFill>
                  <a:schemeClr val="bg1"/>
                </a:solidFill>
              </a:rPr>
              <a:t>Коринец</a:t>
            </a:r>
            <a:r>
              <a:rPr lang="ru-RU" sz="1200" b="1" dirty="0">
                <a:solidFill>
                  <a:schemeClr val="bg1"/>
                </a:solidFill>
              </a:rPr>
              <a:t> о куклах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Рустих.Ру</a:t>
            </a:r>
            <a:r>
              <a:rPr lang="ru-RU" sz="1200" b="1" dirty="0">
                <a:solidFill>
                  <a:schemeClr val="bg1"/>
                </a:solidFill>
              </a:rPr>
              <a:t>. URL: https://rustih.ru/yurij-korinec-o-kuklax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О куклах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Лирикон.Ру</a:t>
            </a:r>
            <a:r>
              <a:rPr lang="ru-RU" sz="1200" b="1" dirty="0">
                <a:solidFill>
                  <a:schemeClr val="bg1"/>
                </a:solidFill>
              </a:rPr>
              <a:t>. URL: https://liricon.ru/o-kuklah.html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Тайны кукол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Пралеска</a:t>
            </a:r>
            <a:r>
              <a:rPr lang="ru-RU" sz="1200" b="1" dirty="0">
                <a:solidFill>
                  <a:schemeClr val="bg1"/>
                </a:solidFill>
              </a:rPr>
              <a:t> Ред. URL: https://praleska-red.by/articles/tajny-kukol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Форум участников форума </a:t>
            </a:r>
            <a:r>
              <a:rPr lang="ru-RU" sz="1200" b="1" dirty="0" err="1">
                <a:solidFill>
                  <a:schemeClr val="bg1"/>
                </a:solidFill>
              </a:rPr>
              <a:t>DollPlanet</a:t>
            </a:r>
            <a:r>
              <a:rPr lang="ru-RU" sz="1200" b="1" dirty="0">
                <a:solidFill>
                  <a:schemeClr val="bg1"/>
                </a:solidFill>
              </a:rPr>
              <a:t>. Форум о коллекционных куклах : Электронный ресурс // Форум </a:t>
            </a:r>
            <a:r>
              <a:rPr lang="ru-RU" sz="1200" b="1" dirty="0" err="1">
                <a:solidFill>
                  <a:schemeClr val="bg1"/>
                </a:solidFill>
              </a:rPr>
              <a:t>Doll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err="1">
                <a:solidFill>
                  <a:schemeClr val="bg1"/>
                </a:solidFill>
              </a:rPr>
              <a:t>Planet</a:t>
            </a:r>
            <a:r>
              <a:rPr lang="ru-RU" sz="1200" b="1" dirty="0">
                <a:solidFill>
                  <a:schemeClr val="bg1"/>
                </a:solidFill>
              </a:rPr>
              <a:t>. URL: http://www.forum-dollplanet.ru/viewtopic.php?f=2&amp;amp;t=7410&amp;amp;start=3690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Киреев А.А., Андреева Е.В. Куклы большой страны: выставка народных игрушек России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ПолитИстория</a:t>
            </a:r>
            <a:r>
              <a:rPr lang="ru-RU" sz="1200" b="1" dirty="0">
                <a:solidFill>
                  <a:schemeClr val="bg1"/>
                </a:solidFill>
              </a:rPr>
              <a:t>. URL: https://polithistory.ru/kukly_bolshoy_strany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Лаврова Т.И. Народные куклы: история возникновения и особенности традиционных кукол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Handsforyou.Ru</a:t>
            </a:r>
            <a:r>
              <a:rPr lang="ru-RU" sz="1200" b="1" dirty="0">
                <a:solidFill>
                  <a:schemeClr val="bg1"/>
                </a:solidFill>
              </a:rPr>
              <a:t>. URL: https://handsforyou.ru/blog/544-narodnie-kukli-istoriya-vozniknoveniya-i-osobennosti-traditsionnih-kukol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Прохорова О.Н. Игрушки народов России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Пикабу</a:t>
            </a:r>
            <a:r>
              <a:rPr lang="ru-RU" sz="1200" b="1" dirty="0">
                <a:solidFill>
                  <a:schemeClr val="bg1"/>
                </a:solidFill>
              </a:rPr>
              <a:t>. URL: https://pikabu.ru/story/igrushki_narodov_rossii_9495134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Изотова Н.С. Чеченские игры и игрушки : Электронный ресурс // Муниципальная школа №12 Краснодара. URL: https://mousosh12red.ucoz.ru/2016-2017g/150_KulturDona/statja_chechenskie_igry.pdf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Миронова И.Ю. Осетия играет в куклы : Электронный ресурс // Это Кавказ. URL: https://etokavkaz.ru/hand-made/osetiya-igraet-v-kukly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Макарова Г.П. ОНН «Кукла казаков </a:t>
            </a:r>
            <a:r>
              <a:rPr lang="ru-RU" sz="1200" b="1" dirty="0" err="1">
                <a:solidFill>
                  <a:schemeClr val="bg1"/>
                </a:solidFill>
              </a:rPr>
              <a:t>некрасовцев</a:t>
            </a:r>
            <a:r>
              <a:rPr lang="ru-RU" sz="1200" b="1" dirty="0">
                <a:solidFill>
                  <a:schemeClr val="bg1"/>
                </a:solidFill>
              </a:rPr>
              <a:t>» : Электронный ресурс // СКДНТ. URL: https://skdnt.ru/regionalnyj-reestr/onn-kukla-kazakov-nekrasovtsev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Колчина Н.Б. Русская народная кукла: магия и символизм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Рукукла</a:t>
            </a:r>
            <a:r>
              <a:rPr lang="ru-RU" sz="1200" b="1" dirty="0">
                <a:solidFill>
                  <a:schemeClr val="bg1"/>
                </a:solidFill>
              </a:rPr>
              <a:t>. URL: https://www.rukukla.ru/article/kuhi/2011-04-21-2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Буркова Л.Е. Изготовление традиционной детской игрушки на уроках технологии : Электронный ресурс // Школа Науки. URL: https://school-science.ru/16/18/51422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 err="1">
                <a:solidFill>
                  <a:schemeClr val="bg1"/>
                </a:solidFill>
              </a:rPr>
              <a:t>Блинова</a:t>
            </a:r>
            <a:r>
              <a:rPr lang="ru-RU" sz="1200" b="1" dirty="0">
                <a:solidFill>
                  <a:schemeClr val="bg1"/>
                </a:solidFill>
              </a:rPr>
              <a:t> Я.С. Традиционные кубанские куклы : Электронный ресурс // </a:t>
            </a:r>
            <a:r>
              <a:rPr lang="ru-RU" sz="1200" b="1" dirty="0" err="1">
                <a:solidFill>
                  <a:schemeClr val="bg1"/>
                </a:solidFill>
              </a:rPr>
              <a:t>БезФормата</a:t>
            </a:r>
            <a:r>
              <a:rPr lang="ru-RU" sz="1200" b="1" dirty="0">
                <a:solidFill>
                  <a:schemeClr val="bg1"/>
                </a:solidFill>
              </a:rPr>
              <a:t>. URL: https://temryuk.bezformata.com/listnews/traditcionnie-kubanskie-kukli/115007202 (дата обращения: 04.03.2026)</a:t>
            </a:r>
          </a:p>
          <a:p>
            <a:pPr fontAlgn="base">
              <a:buFont typeface="+mj-lt"/>
              <a:buAutoNum type="arabicPeriod"/>
            </a:pPr>
            <a:r>
              <a:rPr lang="ru-RU" sz="1200" b="1" dirty="0">
                <a:solidFill>
                  <a:schemeClr val="bg1"/>
                </a:solidFill>
              </a:rPr>
              <a:t>Галкина В.В. Куклы Кубани: традиции и современность : Электронный ресурс // Центр культурного развития Краснодар. URL: https://skc.pavkult.ru/item/472552 (дата обращения: 04.03.2026)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4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199" y="116632"/>
            <a:ext cx="70853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C00000"/>
                </a:solidFill>
              </a:rPr>
              <a:t>Обережные</a:t>
            </a:r>
            <a:r>
              <a:rPr lang="ru-RU" b="1" dirty="0">
                <a:solidFill>
                  <a:srgbClr val="C00000"/>
                </a:solidFill>
              </a:rPr>
              <a:t> (</a:t>
            </a:r>
            <a:r>
              <a:rPr lang="ru-RU" b="1" dirty="0" err="1">
                <a:solidFill>
                  <a:srgbClr val="C00000"/>
                </a:solidFill>
              </a:rPr>
              <a:t>обереговые</a:t>
            </a:r>
            <a:r>
              <a:rPr lang="ru-RU" b="1" dirty="0">
                <a:solidFill>
                  <a:srgbClr val="C00000"/>
                </a:solidFill>
              </a:rPr>
              <a:t>) куклы </a:t>
            </a:r>
            <a:r>
              <a:rPr lang="ru-RU" b="1" dirty="0"/>
              <a:t>—  особые куклы-помощницы, их задача — оберегать мир людей от тех злых духов, что могут в него проникнуть и навредить, а также помогать в исполнении желаний.  </a:t>
            </a:r>
            <a:endParaRPr lang="ru-RU" b="1" dirty="0" smtClean="0"/>
          </a:p>
          <a:p>
            <a:pPr algn="just"/>
            <a:r>
              <a:rPr lang="ru-RU" b="1" dirty="0" err="1" smtClean="0"/>
              <a:t>Обережные</a:t>
            </a:r>
            <a:r>
              <a:rPr lang="ru-RU" b="1" dirty="0" smtClean="0"/>
              <a:t> </a:t>
            </a:r>
            <a:r>
              <a:rPr lang="ru-RU" b="1" dirty="0"/>
              <a:t>куклы делались для дома, семьи, для гармонизации отношений, для детей, достатка, хорошего урожая, успешной дороги и пр.  </a:t>
            </a:r>
            <a:r>
              <a:rPr lang="ru-RU" b="1" dirty="0" smtClean="0"/>
              <a:t>Основные </a:t>
            </a:r>
            <a:r>
              <a:rPr lang="ru-RU" b="1" dirty="0"/>
              <a:t>требования при изготовлении кукол-оберегов были таковы: </a:t>
            </a:r>
            <a:r>
              <a:rPr lang="ru-RU" dirty="0"/>
              <a:t>кукла должна была быть крестообразной, безликой, безымянной и ни в коем случае не напоминать собой человека реального; ткань для кукол старались использовать старую, с ношеных вещей, и не резать её, а рвать (иногда кукол так и называли — «</a:t>
            </a:r>
            <a:r>
              <a:rPr lang="ru-RU" dirty="0" err="1"/>
              <a:t>рванки</a:t>
            </a:r>
            <a:r>
              <a:rPr lang="ru-RU" dirty="0"/>
              <a:t>»); ничего нельзя было прокалывать иглой  — всё приматывалось и привязывалось. </a:t>
            </a:r>
            <a:r>
              <a:rPr lang="ru-RU" b="1" dirty="0"/>
              <a:t>Таковы, например, </a:t>
            </a:r>
            <a:r>
              <a:rPr lang="ru-RU" b="1" dirty="0">
                <a:solidFill>
                  <a:srgbClr val="C00000"/>
                </a:solidFill>
              </a:rPr>
              <a:t>куклы </a:t>
            </a:r>
            <a:r>
              <a:rPr lang="ru-RU" b="1" dirty="0" err="1">
                <a:solidFill>
                  <a:srgbClr val="C00000"/>
                </a:solidFill>
              </a:rPr>
              <a:t>Желанница</a:t>
            </a:r>
            <a:r>
              <a:rPr lang="ru-RU" b="1" dirty="0">
                <a:solidFill>
                  <a:srgbClr val="C00000"/>
                </a:solidFill>
              </a:rPr>
              <a:t>, Зольная кукла, </a:t>
            </a:r>
            <a:r>
              <a:rPr lang="ru-RU" b="1" dirty="0" err="1">
                <a:solidFill>
                  <a:srgbClr val="C00000"/>
                </a:solidFill>
              </a:rPr>
              <a:t>Берегиня</a:t>
            </a:r>
            <a:r>
              <a:rPr lang="ru-RU" b="1" dirty="0">
                <a:solidFill>
                  <a:srgbClr val="C00000"/>
                </a:solidFill>
              </a:rPr>
              <a:t> рода.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199" y="3809951"/>
            <a:ext cx="70853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Русская  </a:t>
            </a:r>
            <a:r>
              <a:rPr lang="ru-RU" b="1" dirty="0" err="1">
                <a:solidFill>
                  <a:srgbClr val="C00000"/>
                </a:solidFill>
              </a:rPr>
              <a:t>Берегиня</a:t>
            </a:r>
            <a:r>
              <a:rPr lang="ru-RU" b="1" dirty="0">
                <a:solidFill>
                  <a:srgbClr val="C00000"/>
                </a:solidFill>
              </a:rPr>
              <a:t>  </a:t>
            </a:r>
            <a:r>
              <a:rPr lang="ru-RU" b="1" dirty="0"/>
              <a:t>— скрутка из ткани. Такую куклу мать дарила дочери перед свадьбой, чтобы замужество было удачным. К </a:t>
            </a:r>
            <a:r>
              <a:rPr lang="ru-RU" b="1" dirty="0" err="1"/>
              <a:t>Берегине</a:t>
            </a:r>
            <a:r>
              <a:rPr lang="ru-RU" b="1" dirty="0"/>
              <a:t> привязывались куклы-младенцы как символ продолжения рода. </a:t>
            </a:r>
            <a:endParaRPr lang="ru-RU" b="1" dirty="0" smtClean="0"/>
          </a:p>
          <a:p>
            <a:pPr algn="just"/>
            <a:r>
              <a:rPr lang="ru-RU" b="1" dirty="0" smtClean="0"/>
              <a:t>Её </a:t>
            </a:r>
            <a:r>
              <a:rPr lang="ru-RU" b="1" dirty="0"/>
              <a:t>родная сестра — </a:t>
            </a:r>
            <a:r>
              <a:rPr lang="ru-RU" b="1" dirty="0">
                <a:solidFill>
                  <a:srgbClr val="C00000"/>
                </a:solidFill>
              </a:rPr>
              <a:t>украинская </a:t>
            </a:r>
            <a:r>
              <a:rPr lang="ru-RU" b="1" dirty="0" err="1">
                <a:solidFill>
                  <a:srgbClr val="C00000"/>
                </a:solidFill>
              </a:rPr>
              <a:t>мотанка</a:t>
            </a:r>
            <a:r>
              <a:rPr lang="ru-RU" b="1" dirty="0"/>
              <a:t>, единственное отличие — лицо, перетянутое красной нитью косым крестом как знак плодородия, связи с солнцем</a:t>
            </a:r>
            <a:r>
              <a:rPr lang="ru-RU" b="1" dirty="0" smtClean="0"/>
              <a:t>.</a:t>
            </a:r>
          </a:p>
          <a:p>
            <a:pPr algn="just"/>
            <a:endParaRPr lang="ru-RU" b="1" dirty="0" smtClean="0"/>
          </a:p>
          <a:p>
            <a:r>
              <a:rPr lang="ru-RU" b="1" dirty="0" err="1" smtClean="0">
                <a:solidFill>
                  <a:srgbClr val="C00000"/>
                </a:solidFill>
              </a:rPr>
              <a:t>Параскева</a:t>
            </a:r>
            <a:r>
              <a:rPr lang="ru-RU" b="1" dirty="0" smtClean="0"/>
              <a:t> </a:t>
            </a:r>
            <a:r>
              <a:rPr lang="ru-RU" b="1" dirty="0"/>
              <a:t>— оберег, которая является покровительницей женских ремёсел и рукоделий. </a:t>
            </a:r>
          </a:p>
        </p:txBody>
      </p:sp>
      <p:pic>
        <p:nvPicPr>
          <p:cNvPr id="5122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t="35563" r="23245" b="36687"/>
          <a:stretch/>
        </p:blipFill>
        <p:spPr bwMode="auto">
          <a:xfrm>
            <a:off x="7089668" y="86946"/>
            <a:ext cx="2019500" cy="151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71562" r="36490"/>
          <a:stretch/>
        </p:blipFill>
        <p:spPr bwMode="auto">
          <a:xfrm flipH="1">
            <a:off x="7124500" y="5341709"/>
            <a:ext cx="2019500" cy="151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204" y="116632"/>
            <a:ext cx="6912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Кукла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Погремень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имеет </a:t>
            </a:r>
            <a:r>
              <a:rPr lang="ru-RU" sz="2000" b="1" dirty="0">
                <a:solidFill>
                  <a:srgbClr val="C00000"/>
                </a:solidFill>
              </a:rPr>
              <a:t>белорусские </a:t>
            </a:r>
            <a:r>
              <a:rPr lang="ru-RU" sz="2000" b="1" dirty="0"/>
              <a:t>корни. Она выполнялась из ткани, в качестве головы использовались обтянутые тканью маковые головки, скорлупа грецких орехов, другие шарообразные предметы и футлярчики с горохом или зёрнышками.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204" y="3212976"/>
            <a:ext cx="69127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Ей вторит </a:t>
            </a:r>
            <a:r>
              <a:rPr lang="ru-RU" sz="2000" b="1" dirty="0">
                <a:solidFill>
                  <a:srgbClr val="C00000"/>
                </a:solidFill>
              </a:rPr>
              <a:t>ненецкая куколка-женщина </a:t>
            </a:r>
            <a:r>
              <a:rPr lang="ru-RU" sz="2000" b="1" dirty="0" err="1">
                <a:solidFill>
                  <a:srgbClr val="C00000"/>
                </a:solidFill>
              </a:rPr>
              <a:t>Нухуко</a:t>
            </a:r>
            <a:r>
              <a:rPr lang="ru-RU" sz="2000" b="1" dirty="0"/>
              <a:t>, сделанная из клюва утки, чтобы подчеркнуть связь ребёнка с высшими силами, небесными покровителями рода. Голова-клюв украшалась </a:t>
            </a:r>
            <a:r>
              <a:rPr lang="ru-RU" sz="2000" b="1" dirty="0" err="1"/>
              <a:t>накосниками</a:t>
            </a:r>
            <a:r>
              <a:rPr lang="ru-RU" sz="2000" b="1" dirty="0"/>
              <a:t>  — национальным головным убором. Эта куколка  отражала быт ненцев и традиционные промыслы, общение с ней готовило детей тундры к будущей жизни. </a:t>
            </a:r>
            <a:endParaRPr lang="ru-RU" sz="2000" b="1" dirty="0" smtClean="0"/>
          </a:p>
          <a:p>
            <a:pPr algn="just"/>
            <a:r>
              <a:rPr lang="ru-RU" sz="2000" b="1" dirty="0" err="1" smtClean="0"/>
              <a:t>Нухуко</a:t>
            </a:r>
            <a:r>
              <a:rPr lang="ru-RU" sz="2000" b="1" dirty="0" smtClean="0"/>
              <a:t> </a:t>
            </a:r>
            <a:r>
              <a:rPr lang="ru-RU" sz="2000" b="1" dirty="0"/>
              <a:t>хранилась в семье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и </a:t>
            </a:r>
            <a:r>
              <a:rPr lang="ru-RU" sz="2000" b="1" dirty="0"/>
              <a:t>передавалась из поколения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в </a:t>
            </a:r>
            <a:r>
              <a:rPr lang="ru-RU" sz="2000" b="1" dirty="0"/>
              <a:t>поколение.</a:t>
            </a:r>
          </a:p>
        </p:txBody>
      </p:sp>
      <p:pic>
        <p:nvPicPr>
          <p:cNvPr id="6146" name="Picture 2" descr="C:\Users\Александр\Desktop\34247337355_45d3d8a28c_z (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34756" r="23247" b="33954"/>
          <a:stretch/>
        </p:blipFill>
        <p:spPr bwMode="auto">
          <a:xfrm>
            <a:off x="1197857" y="1500997"/>
            <a:ext cx="2411731" cy="18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ександр\Desktop\34247337355_45d3d8a28c_z (1) (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4" t="37062" r="20597" b="36688"/>
          <a:stretch/>
        </p:blipFill>
        <p:spPr bwMode="auto">
          <a:xfrm>
            <a:off x="4289039" y="5085185"/>
            <a:ext cx="2659225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1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8403</Words>
  <Application>Microsoft Office PowerPoint</Application>
  <PresentationFormat>Экран (4:3)</PresentationFormat>
  <Paragraphs>499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ИРИНА</cp:lastModifiedBy>
  <cp:revision>260</cp:revision>
  <dcterms:created xsi:type="dcterms:W3CDTF">2026-02-26T16:39:08Z</dcterms:created>
  <dcterms:modified xsi:type="dcterms:W3CDTF">2026-03-05T09:46:50Z</dcterms:modified>
</cp:coreProperties>
</file>